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5" r:id="rId5"/>
    <p:sldId id="269" r:id="rId6"/>
    <p:sldId id="263" r:id="rId7"/>
    <p:sldId id="260" r:id="rId8"/>
    <p:sldId id="267" r:id="rId9"/>
    <p:sldId id="264" r:id="rId10"/>
    <p:sldId id="268" r:id="rId11"/>
    <p:sldId id="259" r:id="rId12"/>
    <p:sldId id="261" r:id="rId13"/>
    <p:sldId id="26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2B54-F612-47D7-A2F5-C42CBEB00504}" type="datetimeFigureOut">
              <a:rPr lang="en-ZA" smtClean="0"/>
              <a:t>2018-06-28</a:t>
            </a:fld>
            <a:endParaRPr lang="en-Z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EE29-00BB-46B3-B97A-529011F8F625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658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EE29-00BB-46B3-B97A-529011F8F62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661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8F33-2864-40AA-B579-06A139E32C03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73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6AFD-C7D2-40AE-AA62-56900CD5618E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475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899F-E329-40EE-8DA8-B77456DBB9F5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001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A9D1-3411-4E9A-B6EC-B1B09DA74CC3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099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dirty="0" smtClean="0"/>
              <a:t>Modifiez le style du titre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2784-96FB-4D08-A349-E7828B532C0A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254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A0F5-50B3-4A85-AC40-9A83B441A983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857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7241-2DC1-4D90-AE41-38A982489847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677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AE22-3559-401C-BAC6-9F8F08F4F9E0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459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A94-8760-4AA8-A9F9-EFF2841ECC87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214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C1A5-5458-4C3B-9649-9994A0E2CA8E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12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C820-AE2E-4073-9549-2378EE8F2F72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590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Z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F5A9-9725-478D-84DB-E2D16C4505E9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522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Z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526959"/>
            <a:ext cx="10515600" cy="465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Z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A5A0-E1E7-400A-96E1-380971D28C24}" type="datetime1">
              <a:rPr lang="en-ZA" smtClean="0"/>
              <a:t>2018-06-28</a:t>
            </a:fld>
            <a:endParaRPr lang="en-Z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8D32-FFC3-4D64-A1E7-17656B4E1A4C}" type="slidenum">
              <a:rPr lang="en-ZA" smtClean="0"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235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4400" b="1" dirty="0" smtClean="0"/>
              <a:t>Collective Dominance</a:t>
            </a:r>
            <a:br>
              <a:rPr lang="en-ZA" sz="4400" b="1" dirty="0" smtClean="0"/>
            </a:br>
            <a:r>
              <a:rPr lang="en-ZA" sz="4400" b="1" dirty="0" smtClean="0"/>
              <a:t>and SMP Guidelines</a:t>
            </a:r>
            <a:endParaRPr lang="en-ZA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806225"/>
            <a:ext cx="9144000" cy="2106304"/>
          </a:xfrm>
        </p:spPr>
        <p:txBody>
          <a:bodyPr>
            <a:normAutofit fontScale="92500" lnSpcReduction="10000"/>
          </a:bodyPr>
          <a:lstStyle/>
          <a:p>
            <a:r>
              <a:rPr lang="en-ZA" i="1" dirty="0" smtClean="0"/>
              <a:t>Alexandre de Streel</a:t>
            </a:r>
          </a:p>
          <a:p>
            <a:r>
              <a:rPr lang="en-ZA" i="1" dirty="0" smtClean="0"/>
              <a:t>University of Namur and CERRE</a:t>
            </a:r>
          </a:p>
          <a:p>
            <a:endParaRPr lang="en-ZA" dirty="0"/>
          </a:p>
          <a:p>
            <a:r>
              <a:rPr lang="en-ZA" dirty="0" smtClean="0"/>
              <a:t>EUI and Bird &amp; Bird Seminar</a:t>
            </a:r>
          </a:p>
          <a:p>
            <a:r>
              <a:rPr lang="en-ZA" dirty="0" smtClean="0"/>
              <a:t>Brussels, 28 June 2018</a:t>
            </a:r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389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Asymmetric Regulation</a:t>
            </a:r>
            <a:br>
              <a:rPr lang="en-ZA" dirty="0" smtClean="0"/>
            </a:br>
            <a:r>
              <a:rPr lang="en-ZA" dirty="0" smtClean="0"/>
              <a:t>Extension to Tight Oligopolies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40022"/>
            <a:ext cx="10515600" cy="4767309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BEREC Report, Dec. 2015</a:t>
            </a:r>
          </a:p>
          <a:p>
            <a:r>
              <a:rPr lang="en-ZA" dirty="0" smtClean="0"/>
              <a:t>2004 Review of the Merger Regulation is a relevant precedent</a:t>
            </a:r>
          </a:p>
          <a:p>
            <a:endParaRPr lang="en-ZA" dirty="0" smtClean="0"/>
          </a:p>
          <a:p>
            <a:r>
              <a:rPr lang="en-ZA" dirty="0" smtClean="0"/>
              <a:t>Unilateral Market Power</a:t>
            </a:r>
          </a:p>
          <a:p>
            <a:pPr lvl="1"/>
            <a:r>
              <a:rPr lang="en-ZA" dirty="0" smtClean="0"/>
              <a:t>Non-competitive equilibrium</a:t>
            </a:r>
          </a:p>
          <a:p>
            <a:pPr lvl="2"/>
            <a:r>
              <a:rPr lang="en-ZA" dirty="0" smtClean="0"/>
              <a:t>Prices are consistently and significantly above competitive level, restricting output, reducing quality and/or distorting competition</a:t>
            </a:r>
          </a:p>
          <a:p>
            <a:pPr lvl="1"/>
            <a:r>
              <a:rPr lang="en-ZA" dirty="0" smtClean="0"/>
              <a:t>Without explicit or tacit collusion</a:t>
            </a:r>
          </a:p>
          <a:p>
            <a:pPr lvl="1"/>
            <a:endParaRPr lang="en-ZA" dirty="0" smtClean="0"/>
          </a:p>
          <a:p>
            <a:pPr lvl="1"/>
            <a:r>
              <a:rPr lang="en-ZA" dirty="0" smtClean="0"/>
              <a:t>Market characteristics</a:t>
            </a:r>
          </a:p>
          <a:p>
            <a:pPr lvl="2"/>
            <a:r>
              <a:rPr lang="en-ZA" dirty="0" smtClean="0"/>
              <a:t>High concentration, low demand elasticity and firms differentiation, few spare capacity, high entry barriers, no counter-vailing buying power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2240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</a:t>
            </a:r>
            <a:r>
              <a:rPr lang="en-ZA" dirty="0" smtClean="0"/>
              <a:t>ymmetric regulation: Extension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Article 59(2) EECC</a:t>
            </a:r>
          </a:p>
          <a:p>
            <a:r>
              <a:rPr lang="en-ZA" dirty="0" smtClean="0"/>
              <a:t>Compulsory access (and associated remedies) to wiring and cable </a:t>
            </a:r>
          </a:p>
          <a:p>
            <a:endParaRPr lang="en-ZA" dirty="0" smtClean="0"/>
          </a:p>
          <a:p>
            <a:r>
              <a:rPr lang="en-ZA" dirty="0" smtClean="0"/>
              <a:t>Up to the first concentration/distribution point</a:t>
            </a:r>
          </a:p>
          <a:p>
            <a:pPr lvl="1"/>
            <a:r>
              <a:rPr lang="en-ZA" dirty="0" smtClean="0"/>
              <a:t>When duplicating the networks is economically inefficient or physically impracticable</a:t>
            </a:r>
          </a:p>
          <a:p>
            <a:endParaRPr lang="en-ZA" dirty="0" smtClean="0"/>
          </a:p>
          <a:p>
            <a:r>
              <a:rPr lang="en-ZA" dirty="0" smtClean="0"/>
              <a:t>Beyond to a </a:t>
            </a:r>
            <a:r>
              <a:rPr lang="en-GB" dirty="0" smtClean="0"/>
              <a:t>point capable </a:t>
            </a:r>
            <a:r>
              <a:rPr lang="en-GB" dirty="0"/>
              <a:t>of hosting a sufficient number of end-user connections to enable an efficient </a:t>
            </a:r>
            <a:r>
              <a:rPr lang="en-GB" dirty="0" smtClean="0"/>
              <a:t>undertaking</a:t>
            </a:r>
          </a:p>
          <a:p>
            <a:pPr lvl="1"/>
            <a:r>
              <a:rPr lang="en-GB" dirty="0" smtClean="0"/>
              <a:t>When other obligations are not sufficient to address high and non transitory economic of physical barriers to duplications</a:t>
            </a:r>
          </a:p>
          <a:p>
            <a:pPr lvl="1"/>
            <a:r>
              <a:rPr lang="en-GB" dirty="0" smtClean="0"/>
              <a:t>With safeguards for the deployment of new infrastructures</a:t>
            </a:r>
          </a:p>
          <a:p>
            <a:endParaRPr lang="en-ZA" dirty="0" smtClean="0"/>
          </a:p>
          <a:p>
            <a:r>
              <a:rPr lang="en-ZA" dirty="0" smtClean="0"/>
              <a:t>Sector-specific essential facilities test</a:t>
            </a:r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989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 Fundamentals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Identification of </a:t>
            </a:r>
            <a:r>
              <a:rPr lang="en-ZA" b="1" dirty="0" smtClean="0"/>
              <a:t>retail market failures </a:t>
            </a:r>
            <a:r>
              <a:rPr lang="en-ZA" dirty="0" smtClean="0"/>
              <a:t>in need of regulation</a:t>
            </a:r>
          </a:p>
          <a:p>
            <a:pPr lvl="1"/>
            <a:r>
              <a:rPr lang="en-ZA" dirty="0"/>
              <a:t>I</a:t>
            </a:r>
            <a:r>
              <a:rPr lang="en-ZA" dirty="0" smtClean="0"/>
              <a:t>ndirectly addressed with market definition and SMP assessment</a:t>
            </a:r>
          </a:p>
          <a:p>
            <a:pPr lvl="1"/>
            <a:r>
              <a:rPr lang="en-ZA" dirty="0" smtClean="0"/>
              <a:t>Was justified in the past because</a:t>
            </a:r>
          </a:p>
          <a:p>
            <a:pPr lvl="2"/>
            <a:r>
              <a:rPr lang="en-ZA" dirty="0"/>
              <a:t>R</a:t>
            </a:r>
            <a:r>
              <a:rPr lang="en-ZA" dirty="0" smtClean="0"/>
              <a:t>egulation was clearly necessary</a:t>
            </a:r>
          </a:p>
          <a:p>
            <a:pPr lvl="2"/>
            <a:r>
              <a:rPr lang="en-ZA" dirty="0"/>
              <a:t>C</a:t>
            </a:r>
            <a:r>
              <a:rPr lang="en-ZA" dirty="0" smtClean="0"/>
              <a:t>ompetition law alignment contributed to step up economic expertise of NRAs</a:t>
            </a:r>
          </a:p>
          <a:p>
            <a:pPr lvl="1"/>
            <a:r>
              <a:rPr lang="en-ZA" dirty="0" smtClean="0"/>
              <a:t>Is it still the case?</a:t>
            </a:r>
            <a:endParaRPr lang="en-ZA" dirty="0"/>
          </a:p>
          <a:p>
            <a:endParaRPr lang="en-ZA" dirty="0" smtClean="0"/>
          </a:p>
          <a:p>
            <a:r>
              <a:rPr lang="en-ZA" b="1" dirty="0" smtClean="0"/>
              <a:t>Proportionality</a:t>
            </a:r>
            <a:r>
              <a:rPr lang="en-ZA" dirty="0" smtClean="0"/>
              <a:t> of remedies</a:t>
            </a:r>
          </a:p>
          <a:p>
            <a:pPr lvl="1"/>
            <a:r>
              <a:rPr lang="en-ZA" dirty="0" smtClean="0"/>
              <a:t>This principle was loosely applied in the past and that may have been justified</a:t>
            </a:r>
          </a:p>
          <a:p>
            <a:pPr lvl="1"/>
            <a:r>
              <a:rPr lang="en-ZA" dirty="0" smtClean="0"/>
              <a:t>Is it still the case?</a:t>
            </a:r>
          </a:p>
          <a:p>
            <a:endParaRPr lang="en-Z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12</a:t>
            </a:fld>
            <a:endParaRPr lang="en-Z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935" y="0"/>
            <a:ext cx="2228065" cy="154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1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4. Conclusion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EU legislator decides to take two avenues to close the enforcement gaps</a:t>
            </a:r>
          </a:p>
          <a:p>
            <a:pPr lvl="1"/>
            <a:r>
              <a:rPr lang="en-ZA" dirty="0" smtClean="0"/>
              <a:t>Asymmetric regulation for joint SMP is clarified</a:t>
            </a:r>
          </a:p>
          <a:p>
            <a:pPr lvl="1"/>
            <a:r>
              <a:rPr lang="en-ZA" dirty="0" smtClean="0"/>
              <a:t>Symmetric regulation is extended</a:t>
            </a:r>
          </a:p>
          <a:p>
            <a:endParaRPr lang="en-ZA" dirty="0"/>
          </a:p>
          <a:p>
            <a:r>
              <a:rPr lang="en-ZA" dirty="0" smtClean="0"/>
              <a:t>Is the clarification of </a:t>
            </a:r>
            <a:r>
              <a:rPr lang="en-ZA" b="1" dirty="0" smtClean="0"/>
              <a:t>Joint SMP </a:t>
            </a:r>
            <a:r>
              <a:rPr lang="en-ZA" dirty="0" smtClean="0"/>
              <a:t>sufficiently helpful for NRAs and consistent with competition case-law and practice?</a:t>
            </a:r>
          </a:p>
          <a:p>
            <a:r>
              <a:rPr lang="en-ZA" dirty="0" smtClean="0"/>
              <a:t>Is the test for </a:t>
            </a:r>
            <a:r>
              <a:rPr lang="en-ZA" b="1" dirty="0" smtClean="0"/>
              <a:t>symmetric regulation </a:t>
            </a:r>
            <a:r>
              <a:rPr lang="en-ZA" dirty="0" smtClean="0"/>
              <a:t>sound and sufficiently clear?</a:t>
            </a:r>
          </a:p>
          <a:p>
            <a:endParaRPr lang="en-ZA" dirty="0" smtClean="0"/>
          </a:p>
          <a:p>
            <a:r>
              <a:rPr lang="en-ZA" dirty="0" smtClean="0"/>
              <a:t>Would that be </a:t>
            </a:r>
            <a:r>
              <a:rPr lang="en-ZA" b="1" dirty="0" smtClean="0"/>
              <a:t>enough</a:t>
            </a:r>
            <a:r>
              <a:rPr lang="en-ZA" dirty="0" smtClean="0"/>
              <a:t>?</a:t>
            </a:r>
          </a:p>
          <a:p>
            <a:r>
              <a:rPr lang="en-ZA" dirty="0" smtClean="0"/>
              <a:t>Would that raise the </a:t>
            </a:r>
            <a:r>
              <a:rPr lang="en-ZA" b="1" dirty="0" smtClean="0"/>
              <a:t>right questions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13</a:t>
            </a:fld>
            <a:endParaRPr lang="en-Z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682" y="0"/>
            <a:ext cx="2444318" cy="224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5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7"/>
          </a:xfrm>
        </p:spPr>
        <p:txBody>
          <a:bodyPr/>
          <a:lstStyle/>
          <a:p>
            <a:r>
              <a:rPr lang="en-ZA" dirty="0" smtClean="0"/>
              <a:t>1. Enforcement Gaps ?</a:t>
            </a:r>
            <a:endParaRPr lang="en-Z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931913"/>
              </p:ext>
            </p:extLst>
          </p:nvPr>
        </p:nvGraphicFramePr>
        <p:xfrm>
          <a:off x="838200" y="1339236"/>
          <a:ext cx="10403892" cy="5087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3600"/>
                <a:gridCol w="1733600"/>
                <a:gridCol w="1733600"/>
                <a:gridCol w="1733600"/>
                <a:gridCol w="1734746"/>
                <a:gridCol w="1734746"/>
              </a:tblGrid>
              <a:tr h="744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Unilateral effects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Coordinated effects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744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Single Dominance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</a:rPr>
                        <a:t>“Gap cases”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Tacit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Facilitating practices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Pure explicit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Competition law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Ex post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Art. </a:t>
                      </a:r>
                      <a:r>
                        <a:rPr lang="en-GB" sz="2000" dirty="0" smtClean="0">
                          <a:effectLst/>
                        </a:rPr>
                        <a:t>102 TFEU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Single dominance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--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  <a:r>
                        <a:rPr lang="en-GB" sz="2000" i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2000" i="0" dirty="0" smtClean="0">
                          <a:solidFill>
                            <a:schemeClr val="tx1"/>
                          </a:solidFill>
                          <a:effectLst/>
                        </a:rPr>
                        <a:t>102 TFEU</a:t>
                      </a:r>
                      <a:endParaRPr lang="fr-FR" sz="200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chemeClr val="tx1"/>
                          </a:solidFill>
                          <a:effectLst/>
                        </a:rPr>
                        <a:t>Joint dominance</a:t>
                      </a:r>
                      <a:endParaRPr lang="fr-FR" sz="20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Art. </a:t>
                      </a:r>
                      <a:r>
                        <a:rPr lang="en-GB" sz="2000" dirty="0" smtClean="0">
                          <a:effectLst/>
                        </a:rPr>
                        <a:t>101</a:t>
                      </a:r>
                      <a:r>
                        <a:rPr lang="en-GB" sz="2000" baseline="0" dirty="0" smtClean="0">
                          <a:effectLst/>
                        </a:rPr>
                        <a:t> TFEU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Concerted practices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Art. 101 </a:t>
                      </a:r>
                      <a:r>
                        <a:rPr lang="en-GB" sz="2000" dirty="0" smtClean="0">
                          <a:effectLst/>
                        </a:rPr>
                        <a:t>TFEU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Agreements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Competition law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Ex ante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Art. 2 </a:t>
                      </a:r>
                      <a:r>
                        <a:rPr lang="en-GB" sz="2000" dirty="0" smtClean="0">
                          <a:effectLst/>
                        </a:rPr>
                        <a:t>Merger</a:t>
                      </a:r>
                      <a:r>
                        <a:rPr lang="en-GB" sz="2000" baseline="0" dirty="0" smtClean="0">
                          <a:effectLst/>
                        </a:rPr>
                        <a:t> Reg.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SIEC- </a:t>
                      </a:r>
                      <a:r>
                        <a:rPr lang="en-GB" sz="2000" dirty="0" smtClean="0">
                          <a:effectLst/>
                        </a:rPr>
                        <a:t>Unilateral </a:t>
                      </a:r>
                      <a:r>
                        <a:rPr lang="en-GB" sz="2000" dirty="0">
                          <a:effectLst/>
                        </a:rPr>
                        <a:t>effects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Art. 2 </a:t>
                      </a:r>
                      <a:r>
                        <a:rPr lang="en-GB" sz="2000" dirty="0" smtClean="0">
                          <a:effectLst/>
                        </a:rPr>
                        <a:t>Merger</a:t>
                      </a:r>
                      <a:r>
                        <a:rPr lang="en-GB" sz="2000" baseline="0" dirty="0" smtClean="0">
                          <a:effectLst/>
                        </a:rPr>
                        <a:t> Reg.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SIEC-  </a:t>
                      </a:r>
                      <a:r>
                        <a:rPr lang="en-GB" sz="2000" dirty="0" smtClean="0">
                          <a:effectLst/>
                        </a:rPr>
                        <a:t>Coordinated </a:t>
                      </a:r>
                      <a:r>
                        <a:rPr lang="en-GB" sz="2000" dirty="0">
                          <a:effectLst/>
                        </a:rPr>
                        <a:t>effects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2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Sector Regulation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(ex ante)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Single SMP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solidFill>
                            <a:srgbClr val="FF0000"/>
                          </a:solidFill>
                          <a:effectLst/>
                        </a:rPr>
                        <a:t>Is there a need of regulation?</a:t>
                      </a:r>
                      <a:endParaRPr lang="fr-FR" sz="20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solidFill>
                            <a:srgbClr val="FF0000"/>
                          </a:solidFill>
                          <a:effectLst/>
                        </a:rPr>
                        <a:t>Applicability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solidFill>
                            <a:srgbClr val="FF0000"/>
                          </a:solidFill>
                          <a:effectLst/>
                        </a:rPr>
                        <a:t>of</a:t>
                      </a:r>
                      <a:r>
                        <a:rPr lang="en-GB" sz="2000" i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j</a:t>
                      </a:r>
                      <a:r>
                        <a:rPr lang="en-GB" sz="2000" i="1" dirty="0" smtClean="0">
                          <a:solidFill>
                            <a:srgbClr val="FF0000"/>
                          </a:solidFill>
                          <a:effectLst/>
                        </a:rPr>
                        <a:t>oint </a:t>
                      </a:r>
                      <a:r>
                        <a:rPr lang="en-GB" sz="2000" i="1" dirty="0">
                          <a:solidFill>
                            <a:srgbClr val="FF0000"/>
                          </a:solidFill>
                          <a:effectLst/>
                        </a:rPr>
                        <a:t>SMP</a:t>
                      </a:r>
                      <a:endParaRPr lang="fr-FR" sz="20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2</a:t>
            </a:fld>
            <a:endParaRPr lang="en-Z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941" y="0"/>
            <a:ext cx="2008854" cy="133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0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Enlarged gaps ?</a:t>
            </a:r>
            <a:endParaRPr lang="en-Z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66851"/>
              </p:ext>
            </p:extLst>
          </p:nvPr>
        </p:nvGraphicFramePr>
        <p:xfrm>
          <a:off x="2299316" y="1411550"/>
          <a:ext cx="9197267" cy="4823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091"/>
                <a:gridCol w="3740006"/>
                <a:gridCol w="4023170"/>
              </a:tblGrid>
              <a:tr h="536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Before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Now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1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Fixed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One big copper </a:t>
                      </a:r>
                      <a:r>
                        <a:rPr lang="en-GB" sz="2400" dirty="0" smtClean="0">
                          <a:effectLst/>
                        </a:rPr>
                        <a:t>incumbent </a:t>
                      </a:r>
                      <a:r>
                        <a:rPr lang="en-GB" sz="2400" dirty="0">
                          <a:effectLst/>
                        </a:rPr>
                        <a:t>and small new entrants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b="1" i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dirty="0" smtClean="0">
                          <a:effectLst/>
                        </a:rPr>
                        <a:t>Single </a:t>
                      </a:r>
                      <a:r>
                        <a:rPr lang="en-GB" sz="2400" b="1" i="1" dirty="0">
                          <a:effectLst/>
                        </a:rPr>
                        <a:t>SMP </a:t>
                      </a:r>
                      <a:endParaRPr lang="fr-FR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- Convergence </a:t>
                      </a:r>
                      <a:r>
                        <a:rPr lang="en-GB" sz="2400" dirty="0">
                          <a:effectLst/>
                        </a:rPr>
                        <a:t>between technologies 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- Copper </a:t>
                      </a:r>
                      <a:r>
                        <a:rPr lang="en-GB" sz="2400" dirty="0">
                          <a:effectLst/>
                        </a:rPr>
                        <a:t>incumbent </a:t>
                      </a:r>
                      <a:r>
                        <a:rPr lang="en-GB" sz="2400" dirty="0" smtClean="0">
                          <a:effectLst/>
                        </a:rPr>
                        <a:t>competes </a:t>
                      </a:r>
                      <a:r>
                        <a:rPr lang="en-GB" sz="2400" dirty="0">
                          <a:effectLst/>
                        </a:rPr>
                        <a:t>with cable operators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-</a:t>
                      </a:r>
                      <a:r>
                        <a:rPr lang="en-GB" sz="2400" baseline="0" dirty="0" smtClean="0">
                          <a:effectLst/>
                        </a:rPr>
                        <a:t> F</a:t>
                      </a:r>
                      <a:r>
                        <a:rPr lang="en-GB" sz="2400" dirty="0" smtClean="0">
                          <a:effectLst/>
                        </a:rPr>
                        <a:t>ibre </a:t>
                      </a:r>
                      <a:r>
                        <a:rPr lang="en-GB" sz="2400" dirty="0">
                          <a:effectLst/>
                        </a:rPr>
                        <a:t>deployment by entrants and municipalities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Mobile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Between 2 to 6 </a:t>
                      </a:r>
                      <a:r>
                        <a:rPr lang="en-GB" sz="2400" dirty="0" smtClean="0">
                          <a:effectLst/>
                        </a:rPr>
                        <a:t>MNOs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i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dirty="0" smtClean="0">
                          <a:effectLst/>
                        </a:rPr>
                        <a:t>Effective competitive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Consolidation between </a:t>
                      </a:r>
                      <a:r>
                        <a:rPr lang="en-GB" sz="2400" dirty="0" smtClean="0">
                          <a:effectLst/>
                        </a:rPr>
                        <a:t>MNOs: towards 3-4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D02C-D060-455D-B280-64A9F1149164}" type="slidenum">
              <a:rPr lang="en-ZA" smtClean="0"/>
              <a:t>3</a:t>
            </a:fld>
            <a:endParaRPr lang="en-Z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" y="1925841"/>
            <a:ext cx="2041772" cy="19530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45" y="4283075"/>
            <a:ext cx="1745793" cy="226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Enforcement Gaps ?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Three proposed avenues to close the gaps</a:t>
            </a:r>
          </a:p>
          <a:p>
            <a:endParaRPr lang="en-ZA" dirty="0" smtClean="0"/>
          </a:p>
          <a:p>
            <a:r>
              <a:rPr lang="en-ZA" dirty="0" smtClean="0"/>
              <a:t>Asymmetric regulation</a:t>
            </a:r>
          </a:p>
          <a:p>
            <a:pPr lvl="1"/>
            <a:r>
              <a:rPr lang="en-ZA" dirty="0" smtClean="0"/>
              <a:t>Clarification (aka facilitation) of Joint SMP</a:t>
            </a:r>
          </a:p>
          <a:p>
            <a:pPr lvl="1"/>
            <a:r>
              <a:rPr lang="en-ZA" dirty="0" smtClean="0"/>
              <a:t>Extension to tight oligopolies beyond collusion</a:t>
            </a:r>
          </a:p>
          <a:p>
            <a:endParaRPr lang="en-ZA" dirty="0" smtClean="0"/>
          </a:p>
          <a:p>
            <a:r>
              <a:rPr lang="en-ZA" dirty="0" smtClean="0"/>
              <a:t>Symmetric regulation</a:t>
            </a:r>
          </a:p>
          <a:p>
            <a:pPr lvl="1"/>
            <a:r>
              <a:rPr lang="en-ZA" dirty="0"/>
              <a:t>E</a:t>
            </a:r>
            <a:r>
              <a:rPr lang="en-ZA" dirty="0" smtClean="0"/>
              <a:t>xtension beyond the first concentration/distribution point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4</a:t>
            </a:fld>
            <a:endParaRPr lang="en-Z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05" y="18643"/>
            <a:ext cx="2600261" cy="173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5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2. Asymmetric Regulation</a:t>
            </a:r>
            <a:br>
              <a:rPr lang="en-ZA" dirty="0"/>
            </a:br>
            <a:r>
              <a:rPr lang="en-ZA" dirty="0"/>
              <a:t>Clarification of Joint SMP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5</a:t>
            </a:fld>
            <a:endParaRPr lang="en-Z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929" y="1431986"/>
            <a:ext cx="6932960" cy="516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3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Asymmetric Regulation</a:t>
            </a:r>
            <a:br>
              <a:rPr lang="en-ZA" dirty="0" smtClean="0"/>
            </a:br>
            <a:r>
              <a:rPr lang="en-ZA" dirty="0" smtClean="0"/>
              <a:t>Clarification of Joint SMP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76294"/>
            <a:ext cx="10515600" cy="4962618"/>
          </a:xfrm>
        </p:spPr>
        <p:txBody>
          <a:bodyPr>
            <a:normAutofit lnSpcReduction="10000"/>
          </a:bodyPr>
          <a:lstStyle/>
          <a:p>
            <a:r>
              <a:rPr lang="en-ZA" sz="3000" dirty="0" smtClean="0"/>
              <a:t>WIK Study for the European Commission</a:t>
            </a:r>
          </a:p>
          <a:p>
            <a:r>
              <a:rPr lang="en-ZA" sz="3000" dirty="0" smtClean="0"/>
              <a:t>Determination of collective SMP should be based on a combination of</a:t>
            </a:r>
          </a:p>
          <a:p>
            <a:pPr lvl="1"/>
            <a:r>
              <a:rPr lang="en-GB" sz="2600" dirty="0" smtClean="0"/>
              <a:t>Structural analysis</a:t>
            </a:r>
          </a:p>
          <a:p>
            <a:pPr lvl="2"/>
            <a:r>
              <a:rPr lang="en-GB" sz="2200" dirty="0" smtClean="0"/>
              <a:t>Analyse whether the characteristics of the market make it prone to collusion</a:t>
            </a:r>
          </a:p>
          <a:p>
            <a:pPr lvl="1"/>
            <a:r>
              <a:rPr lang="en-GB" sz="2600" dirty="0" smtClean="0"/>
              <a:t>Behavioural analysis</a:t>
            </a:r>
          </a:p>
          <a:p>
            <a:pPr lvl="2"/>
            <a:r>
              <a:rPr lang="en-GB" sz="2200" dirty="0" smtClean="0"/>
              <a:t>Analyse whether market outcomes and firms behaviours can be better explained by collusion or by competition</a:t>
            </a:r>
            <a:endParaRPr lang="en-GB" sz="3000" dirty="0" smtClean="0"/>
          </a:p>
          <a:p>
            <a:pPr lvl="1"/>
            <a:r>
              <a:rPr lang="en-GB" sz="2600" dirty="0"/>
              <a:t>S</a:t>
            </a:r>
            <a:r>
              <a:rPr lang="en-GB" sz="2600" dirty="0" smtClean="0"/>
              <a:t>tructural analysis is particularly justified given the characteristics of regulation</a:t>
            </a:r>
          </a:p>
          <a:p>
            <a:pPr lvl="2"/>
            <a:r>
              <a:rPr lang="en-GB" sz="2200" dirty="0" smtClean="0"/>
              <a:t>Behavioural indicators are influenced by regulation, markets should be analysed under Modified Greenfield Approach</a:t>
            </a:r>
          </a:p>
          <a:p>
            <a:pPr lvl="2"/>
            <a:r>
              <a:rPr lang="en-GB" sz="2200" dirty="0" smtClean="0"/>
              <a:t>Regulation is ex ante and should assess whether the market is conducive to collusion</a:t>
            </a:r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485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Clarification of Joint SMP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Article 61 EECC and 2018 Guidelines on Market analysis and SMP (+ Explanatory Memorandum)</a:t>
            </a:r>
          </a:p>
          <a:p>
            <a:r>
              <a:rPr lang="en-ZA" i="1" dirty="0" smtClean="0"/>
              <a:t>Airtours</a:t>
            </a:r>
            <a:r>
              <a:rPr lang="en-ZA" dirty="0" smtClean="0"/>
              <a:t> </a:t>
            </a:r>
            <a:r>
              <a:rPr lang="en-ZA" dirty="0" smtClean="0"/>
              <a:t>conditions with </a:t>
            </a:r>
            <a:r>
              <a:rPr lang="en-ZA" i="1" dirty="0" smtClean="0"/>
              <a:t>Impala</a:t>
            </a:r>
            <a:r>
              <a:rPr lang="en-ZA" dirty="0" smtClean="0"/>
              <a:t> approach</a:t>
            </a:r>
          </a:p>
          <a:p>
            <a:r>
              <a:rPr lang="en-ZA" dirty="0" smtClean="0"/>
              <a:t>Applied in the sector regulation</a:t>
            </a:r>
          </a:p>
          <a:p>
            <a:pPr lvl="1"/>
            <a:r>
              <a:rPr lang="en-ZA" dirty="0" smtClean="0"/>
              <a:t>Objectives: redress retail market failures</a:t>
            </a:r>
          </a:p>
          <a:p>
            <a:pPr lvl="1"/>
            <a:r>
              <a:rPr lang="en-ZA" dirty="0" smtClean="0"/>
              <a:t>Prospective analysis without a market structure change</a:t>
            </a:r>
          </a:p>
          <a:p>
            <a:pPr lvl="1"/>
            <a:r>
              <a:rPr lang="en-ZA" dirty="0" smtClean="0"/>
              <a:t>Some markets are regulated: Modified greenfield approach</a:t>
            </a:r>
          </a:p>
          <a:p>
            <a:pPr lvl="2"/>
            <a:r>
              <a:rPr lang="en-ZA" dirty="0" smtClean="0"/>
              <a:t>Same burden of proof with different evidences</a:t>
            </a:r>
          </a:p>
          <a:p>
            <a:pPr lvl="1"/>
            <a:r>
              <a:rPr lang="en-ZA" dirty="0" smtClean="0"/>
              <a:t>Characteristics of electronic communications and Article 7 practice</a:t>
            </a:r>
          </a:p>
          <a:p>
            <a:pPr lvl="2"/>
            <a:r>
              <a:rPr lang="en-ZA" dirty="0" smtClean="0"/>
              <a:t>In particular, link between wholesale and retail markets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402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Clarification of Joint SMP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Market characteristics (para 78 Guidelines)</a:t>
            </a:r>
          </a:p>
          <a:p>
            <a:pPr lvl="1"/>
            <a:r>
              <a:rPr lang="en-ZA" dirty="0" smtClean="0"/>
              <a:t>Transparency</a:t>
            </a:r>
          </a:p>
          <a:p>
            <a:pPr lvl="1"/>
            <a:r>
              <a:rPr lang="en-ZA" dirty="0" smtClean="0"/>
              <a:t>Concentration</a:t>
            </a:r>
          </a:p>
          <a:p>
            <a:pPr lvl="1"/>
            <a:r>
              <a:rPr lang="en-ZA" dirty="0" smtClean="0"/>
              <a:t>Product homogeneity</a:t>
            </a:r>
          </a:p>
          <a:p>
            <a:pPr lvl="1"/>
            <a:r>
              <a:rPr lang="en-US" dirty="0" smtClean="0"/>
              <a:t>Market shares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lasticity </a:t>
            </a:r>
            <a:r>
              <a:rPr lang="en-US" dirty="0"/>
              <a:t>of </a:t>
            </a:r>
            <a:r>
              <a:rPr lang="en-US" dirty="0" smtClean="0"/>
              <a:t>demand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ertical integration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and output </a:t>
            </a:r>
            <a:r>
              <a:rPr lang="en-US" dirty="0" smtClean="0"/>
              <a:t>compatibilities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omprehensive </a:t>
            </a:r>
            <a:r>
              <a:rPr lang="en-US" dirty="0"/>
              <a:t>network </a:t>
            </a:r>
            <a:r>
              <a:rPr lang="en-US" dirty="0" smtClean="0"/>
              <a:t>coverage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rofitability </a:t>
            </a:r>
            <a:r>
              <a:rPr lang="en-US" dirty="0"/>
              <a:t>and Average Revenue per User (ARPU) </a:t>
            </a:r>
            <a:r>
              <a:rPr lang="en-US" dirty="0" smtClean="0"/>
              <a:t>levels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elative </a:t>
            </a:r>
            <a:r>
              <a:rPr lang="en-US" dirty="0"/>
              <a:t>symmetry of operator and related similarity of retail </a:t>
            </a:r>
            <a:r>
              <a:rPr lang="en-US" dirty="0" smtClean="0"/>
              <a:t>operations</a:t>
            </a:r>
          </a:p>
          <a:p>
            <a:endParaRPr lang="en-US" dirty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123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Clarification of Joint SMP</a:t>
            </a:r>
            <a:endParaRPr lang="en-Z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6958"/>
            <a:ext cx="10515600" cy="4829391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Transparency (necessary for focal point and internal incentive constrain)</a:t>
            </a:r>
          </a:p>
          <a:p>
            <a:pPr lvl="1"/>
            <a:r>
              <a:rPr lang="en-ZA" dirty="0" smtClean="0"/>
              <a:t>Symmetry is not necessary</a:t>
            </a:r>
          </a:p>
          <a:p>
            <a:pPr lvl="1"/>
            <a:r>
              <a:rPr lang="en-ZA" dirty="0" smtClean="0"/>
              <a:t>Stable price parallelism without alternative reasonable explanation</a:t>
            </a:r>
          </a:p>
          <a:p>
            <a:endParaRPr lang="en-ZA" dirty="0" smtClean="0"/>
          </a:p>
          <a:p>
            <a:r>
              <a:rPr lang="en-ZA" dirty="0" smtClean="0"/>
              <a:t>Sustainability</a:t>
            </a:r>
          </a:p>
          <a:p>
            <a:pPr lvl="1"/>
            <a:r>
              <a:rPr lang="en-ZA" dirty="0" smtClean="0"/>
              <a:t>Credible retaliation mechanism suffices</a:t>
            </a:r>
          </a:p>
          <a:p>
            <a:pPr lvl="1"/>
            <a:r>
              <a:rPr lang="en-ZA" dirty="0" smtClean="0"/>
              <a:t>May be on another market than the focal point</a:t>
            </a:r>
          </a:p>
          <a:p>
            <a:endParaRPr lang="en-ZA" dirty="0" smtClean="0"/>
          </a:p>
          <a:p>
            <a:r>
              <a:rPr lang="en-ZA" dirty="0" smtClean="0"/>
              <a:t>External factors</a:t>
            </a:r>
          </a:p>
          <a:p>
            <a:pPr lvl="1"/>
            <a:r>
              <a:rPr lang="en-ZA" dirty="0" smtClean="0"/>
              <a:t>Few entry possibilities given the high entry barriers</a:t>
            </a:r>
          </a:p>
          <a:p>
            <a:pPr lvl="1"/>
            <a:r>
              <a:rPr lang="en-ZA" dirty="0" smtClean="0"/>
              <a:t>Residential customers can not exercise countervailing buying power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8D32-FFC3-4D64-A1E7-17656B4E1A4C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9319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769</Words>
  <Application>Microsoft Office PowerPoint</Application>
  <PresentationFormat>Grand écran</PresentationFormat>
  <Paragraphs>175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Collective Dominance and SMP Guidelines</vt:lpstr>
      <vt:lpstr>1. Enforcement Gaps ?</vt:lpstr>
      <vt:lpstr>Enlarged gaps ?</vt:lpstr>
      <vt:lpstr>Enforcement Gaps ?</vt:lpstr>
      <vt:lpstr>2. Asymmetric Regulation Clarification of Joint SMP</vt:lpstr>
      <vt:lpstr>Asymmetric Regulation Clarification of Joint SMP</vt:lpstr>
      <vt:lpstr>Clarification of Joint SMP</vt:lpstr>
      <vt:lpstr>Clarification of Joint SMP</vt:lpstr>
      <vt:lpstr>Clarification of Joint SMP</vt:lpstr>
      <vt:lpstr>Asymmetric Regulation Extension to Tight Oligopolies</vt:lpstr>
      <vt:lpstr>Symmetric regulation: Extension</vt:lpstr>
      <vt:lpstr>3. Fundamentals</vt:lpstr>
      <vt:lpstr>4. Conclusion</vt:lpstr>
    </vt:vector>
  </TitlesOfParts>
  <Company>FUNDP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Dominance and SMP Guidelines</dc:title>
  <dc:creator>Alexandre De Streel</dc:creator>
  <cp:lastModifiedBy>Alexandre De Streel</cp:lastModifiedBy>
  <cp:revision>23</cp:revision>
  <dcterms:created xsi:type="dcterms:W3CDTF">2018-06-27T20:08:40Z</dcterms:created>
  <dcterms:modified xsi:type="dcterms:W3CDTF">2018-06-28T10:01:48Z</dcterms:modified>
</cp:coreProperties>
</file>