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7" r:id="rId2"/>
  </p:sldMasterIdLst>
  <p:notesMasterIdLst>
    <p:notesMasterId r:id="rId9"/>
  </p:notesMasterIdLst>
  <p:handoutMasterIdLst>
    <p:handoutMasterId r:id="rId10"/>
  </p:handoutMasterIdLst>
  <p:sldIdLst>
    <p:sldId id="256" r:id="rId3"/>
    <p:sldId id="292" r:id="rId4"/>
    <p:sldId id="293" r:id="rId5"/>
    <p:sldId id="294" r:id="rId6"/>
    <p:sldId id="296" r:id="rId7"/>
    <p:sldId id="295" r:id="rId8"/>
  </p:sldIdLst>
  <p:sldSz cx="9144000" cy="6858000" type="screen4x3"/>
  <p:notesSz cx="6797675" cy="9926638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702">
          <p15:clr>
            <a:srgbClr val="A4A3A4"/>
          </p15:clr>
        </p15:guide>
        <p15:guide id="2" pos="496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027" autoAdjust="0"/>
    <p:restoredTop sz="93979" autoAdjust="0"/>
  </p:normalViewPr>
  <p:slideViewPr>
    <p:cSldViewPr showGuides="1">
      <p:cViewPr varScale="1">
        <p:scale>
          <a:sx n="65" d="100"/>
          <a:sy n="65" d="100"/>
        </p:scale>
        <p:origin x="692" y="40"/>
      </p:cViewPr>
      <p:guideLst>
        <p:guide orient="horz" pos="3702"/>
        <p:guide pos="4967"/>
      </p:guideLst>
    </p:cSldViewPr>
  </p:slideViewPr>
  <p:outlineViewPr>
    <p:cViewPr>
      <p:scale>
        <a:sx n="33" d="100"/>
        <a:sy n="33" d="100"/>
      </p:scale>
      <p:origin x="0" y="-4138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8" d="100"/>
          <a:sy n="88" d="100"/>
        </p:scale>
        <p:origin x="-3870" y="-12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CFFC83-C1C7-4552-9DF9-3FFC5D4D32E4}" type="datetimeFigureOut">
              <a:rPr lang="en-GB" smtClean="0"/>
              <a:pPr/>
              <a:t>28/06/2018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BD538E-9F28-4FC4-8B5A-3752470D9D0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2115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2749B2-99BF-4C5C-90A5-892F6B60191C}" type="datetimeFigureOut">
              <a:rPr lang="en-GB" smtClean="0"/>
              <a:pPr/>
              <a:t>28/06/2018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725BE1-0FDC-4E5E-A141-6036D6B006E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8674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1680" y="1988840"/>
            <a:ext cx="7128792" cy="1152128"/>
          </a:xfrm>
        </p:spPr>
        <p:txBody>
          <a:bodyPr anchor="b"/>
          <a:lstStyle>
            <a:lvl1pPr>
              <a:lnSpc>
                <a:spcPts val="4200"/>
              </a:lnSpc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endParaRPr lang="it-I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1680" y="4077072"/>
            <a:ext cx="7128792" cy="1752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it-I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53775-E2A4-4752-BED6-72B787BF84A0}" type="datetime1">
              <a:rPr lang="it-IT" smtClean="0"/>
              <a:pPr>
                <a:defRPr/>
              </a:pPr>
              <a:t>28/06/2018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D80E6-4526-4118-B3EC-FF4E77BA3A56}" type="slidenum">
              <a:rPr lang="it-IT"/>
              <a:pPr>
                <a:defRPr/>
              </a:pPr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36145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it-I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960BB-F093-451F-960E-222AE5B487A0}" type="datetime1">
              <a:rPr lang="it-IT" smtClean="0"/>
              <a:pPr>
                <a:defRPr/>
              </a:pPr>
              <a:t>28/06/2018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B5C6D-7C0A-40A2-93E5-45B7AD5C39FE}" type="slidenum">
              <a:rPr lang="it-IT"/>
              <a:pPr>
                <a:defRPr/>
              </a:pPr>
              <a:t>‹#›</a:t>
            </a:fld>
            <a:endParaRPr lang="it-IT"/>
          </a:p>
        </p:txBody>
      </p:sp>
      <p:sp>
        <p:nvSpPr>
          <p:cNvPr id="7" name="Title Placeholder 1"/>
          <p:cNvSpPr txBox="1">
            <a:spLocks/>
          </p:cNvSpPr>
          <p:nvPr userDrawn="1"/>
        </p:nvSpPr>
        <p:spPr bwMode="auto">
          <a:xfrm>
            <a:off x="2051720" y="260648"/>
            <a:ext cx="6768752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ts val="3700"/>
              </a:lnSpc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it-IT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052000" y="259200"/>
            <a:ext cx="6624000" cy="1080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2813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BC296-BCCA-4F55-B360-741FF55A0FC6}" type="datetime1">
              <a:rPr lang="it-IT" smtClean="0"/>
              <a:pPr>
                <a:defRPr/>
              </a:pPr>
              <a:t>28/06/2018</a:t>
            </a:fld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A67AA2-2322-4A0D-8764-9C1E060557E7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33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it-IT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8A9BB-C27B-44C2-A93A-AFBB2A0E0450}" type="datetime1">
              <a:rPr lang="it-IT" smtClean="0"/>
              <a:pPr>
                <a:defRPr/>
              </a:pPr>
              <a:t>28/06/2018</a:t>
            </a:fld>
            <a:endParaRPr lang="it-IT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D6481-3E94-4D5C-AFE8-1EFBE10D5009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7653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AFC72-1F7F-4D4B-AD73-69DB4EDAB76A}" type="datetime1">
              <a:rPr lang="it-IT" smtClean="0"/>
              <a:pPr>
                <a:defRPr/>
              </a:pPr>
              <a:t>28/06/2018</a:t>
            </a:fld>
            <a:endParaRPr lang="it-IT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FD6E33-FBFD-4C59-9825-C3270BE70F6D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1776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268760"/>
            <a:ext cx="3168352" cy="936104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68760"/>
            <a:ext cx="5245422" cy="49685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it-IT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3528" y="2204864"/>
            <a:ext cx="3168352" cy="403244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456CC-B832-4B96-A948-41898918321F}" type="datetime1">
              <a:rPr lang="it-IT" smtClean="0"/>
              <a:pPr>
                <a:defRPr/>
              </a:pPr>
              <a:t>28/06/2018</a:t>
            </a:fld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AACD6-5B29-427E-B6BE-32C1944AA7B2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6048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86916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268760"/>
            <a:ext cx="5486400" cy="3530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5445224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07C70-7B56-4581-B8E2-53C295187DEC}" type="datetime1">
              <a:rPr lang="it-IT" smtClean="0"/>
              <a:pPr>
                <a:defRPr/>
              </a:pPr>
              <a:t>28/06/2018</a:t>
            </a:fld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BB6FA-0BCB-4306-B200-BD1629BD8DD3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2153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691680" y="1988840"/>
            <a:ext cx="7128792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endParaRPr lang="it-IT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8D798C1-28A9-4707-8D4D-671C3615484B}" type="datetime1">
              <a:rPr lang="it-IT" smtClean="0"/>
              <a:pPr>
                <a:defRPr/>
              </a:pPr>
              <a:t>28/06/2018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13200" y="6368400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84D80E6-4526-4118-B3EC-FF4E77BA3A56}" type="slidenum">
              <a:rPr lang="it-IT" smtClean="0"/>
              <a:pPr>
                <a:defRPr/>
              </a:pPr>
              <a:t>‹#›</a:t>
            </a:fld>
            <a:endParaRPr lang="it-IT" dirty="0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1691680" y="4077072"/>
            <a:ext cx="7128792" cy="1752600"/>
          </a:xfrm>
          <a:prstGeom prst="rect">
            <a:avLst/>
          </a:prstGeom>
        </p:spPr>
        <p:txBody>
          <a:bodyPr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</p:sldLayoutIdLst>
  <p:hf hdr="0" ftr="0" dt="0"/>
  <p:txStyles>
    <p:titleStyle>
      <a:lvl1pPr algn="l" rtl="0" eaLnBrk="0" fontAlgn="base" hangingPunct="0">
        <a:lnSpc>
          <a:spcPts val="4200"/>
        </a:lnSpc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8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2051720" y="260648"/>
            <a:ext cx="6624736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it-IT" dirty="0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it-IT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8161D43-88C8-4D5A-A5F9-0E40F70042A2}" type="datetime1">
              <a:rPr lang="it-IT" smtClean="0"/>
              <a:pPr>
                <a:defRPr/>
              </a:pPr>
              <a:t>28/06/2018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13200" y="6368400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7EC10D1-6866-4AC9-B4C1-8A91528F5304}" type="slidenum">
              <a:rPr lang="it-IT" smtClean="0"/>
              <a:pPr>
                <a:defRPr/>
              </a:pPr>
              <a:t>‹#›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4" r:id="rId3"/>
    <p:sldLayoutId id="2147483666" r:id="rId4"/>
    <p:sldLayoutId id="2147483667" r:id="rId5"/>
    <p:sldLayoutId id="2147483668" r:id="rId6"/>
  </p:sldLayoutIdLst>
  <p:hf hdr="0" ftr="0" dt="0"/>
  <p:txStyles>
    <p:titleStyle>
      <a:lvl1pPr algn="l" rtl="0" eaLnBrk="0" fontAlgn="base" hangingPunct="0">
        <a:lnSpc>
          <a:spcPts val="3700"/>
        </a:lnSpc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+mj-lt"/>
              </a:rPr>
              <a:t/>
            </a:r>
            <a:br>
              <a:rPr lang="en-US" dirty="0" smtClean="0">
                <a:latin typeface="+mj-lt"/>
              </a:rPr>
            </a:br>
            <a:r>
              <a:rPr lang="en-US" dirty="0">
                <a:latin typeface="+mj-lt"/>
              </a:rPr>
              <a:t/>
            </a:r>
            <a:br>
              <a:rPr lang="en-US" dirty="0">
                <a:latin typeface="+mj-lt"/>
              </a:rPr>
            </a:br>
            <a:r>
              <a:rPr lang="en-US" dirty="0" smtClean="0">
                <a:latin typeface="+mj-lt"/>
              </a:rPr>
              <a:t/>
            </a:r>
            <a:br>
              <a:rPr lang="en-US" dirty="0" smtClean="0">
                <a:latin typeface="+mj-lt"/>
              </a:rPr>
            </a:br>
            <a:r>
              <a:rPr lang="en-US" dirty="0">
                <a:latin typeface="+mj-lt"/>
              </a:rPr>
              <a:t/>
            </a:r>
            <a:br>
              <a:rPr lang="en-US" dirty="0">
                <a:latin typeface="+mj-lt"/>
              </a:rPr>
            </a:br>
            <a:r>
              <a:rPr lang="en-US" b="1" dirty="0" smtClean="0">
                <a:latin typeface="+mj-lt"/>
              </a:rPr>
              <a:t>The Geo-Blocking Regulation in Context</a:t>
            </a:r>
            <a:endParaRPr lang="en-GB" sz="3100" b="1" dirty="0">
              <a:latin typeface="+mj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  <a:latin typeface="+mj-lt"/>
              </a:rPr>
              <a:t>Giorgio Monti</a:t>
            </a:r>
            <a:endParaRPr lang="en-GB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4D80E6-4526-4118-B3EC-FF4E77BA3A56}" type="slidenum">
              <a:rPr lang="it-IT" smtClean="0"/>
              <a:pPr>
                <a:defRPr/>
              </a:pPr>
              <a:t>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79926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Motivation: a big issue</a:t>
            </a:r>
            <a:endParaRPr lang="en-US" dirty="0">
              <a:latin typeface="+mj-lt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>
              <a:latin typeface="+mj-lt"/>
            </a:endParaRPr>
          </a:p>
          <a:p>
            <a:pPr marL="0" indent="0">
              <a:buNone/>
            </a:pPr>
            <a:endParaRPr lang="en-US" dirty="0">
              <a:latin typeface="+mj-lt"/>
            </a:endParaRPr>
          </a:p>
          <a:p>
            <a:pPr marL="0" indent="0">
              <a:buNone/>
            </a:pPr>
            <a:r>
              <a:rPr lang="en-US" dirty="0" smtClean="0">
                <a:latin typeface="+mj-lt"/>
              </a:rPr>
              <a:t>53% of EU citizens buy on-line, but only 16% do so cross-border’ (Commission, 2016)</a:t>
            </a:r>
          </a:p>
          <a:p>
            <a:endParaRPr lang="en-US" dirty="0">
              <a:latin typeface="+mj-lt"/>
            </a:endParaRPr>
          </a:p>
          <a:p>
            <a:endParaRPr lang="en-US" dirty="0" smtClean="0">
              <a:latin typeface="+mj-lt"/>
            </a:endParaRPr>
          </a:p>
          <a:p>
            <a:pPr marL="0" indent="0">
              <a:buNone/>
            </a:pPr>
            <a:endParaRPr lang="en-US" dirty="0" smtClean="0">
              <a:latin typeface="+mj-lt"/>
            </a:endParaRPr>
          </a:p>
          <a:p>
            <a:pPr marL="0" indent="0">
              <a:buNone/>
            </a:pPr>
            <a:endParaRPr lang="en-US" dirty="0">
              <a:latin typeface="+mj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0B5C6D-7C0A-40A2-93E5-45B7AD5C39FE}" type="slidenum">
              <a:rPr lang="it-IT" smtClean="0"/>
              <a:pPr>
                <a:defRPr/>
              </a:pPr>
              <a:t>2</a:t>
            </a:fld>
            <a:endParaRPr lang="it-IT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2434431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655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+mj-lt"/>
              </a:rPr>
              <a:t>Prohibits three types of unilateral conduct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  <a:latin typeface="+mj-lt"/>
              </a:rPr>
              <a:t>Trader may not block/redirect online customers</a:t>
            </a:r>
            <a:endParaRPr lang="en-US" dirty="0">
              <a:solidFill>
                <a:srgbClr val="0070C0"/>
              </a:solidFill>
              <a:latin typeface="+mj-lt"/>
            </a:endParaRPr>
          </a:p>
          <a:p>
            <a:pPr lvl="2"/>
            <a:r>
              <a:rPr lang="en-US" dirty="0" smtClean="0">
                <a:latin typeface="+mj-lt"/>
              </a:rPr>
              <a:t>E.g. Belgian customer may access .it or .de websites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  <a:latin typeface="+mj-lt"/>
              </a:rPr>
              <a:t>Trader may not apply different conditions of access to goods/services based on nationality, residence etc.</a:t>
            </a:r>
          </a:p>
          <a:p>
            <a:pPr lvl="2"/>
            <a:r>
              <a:rPr lang="en-US" dirty="0" smtClean="0">
                <a:latin typeface="+mj-lt"/>
              </a:rPr>
              <a:t>Customer buying goods for delivery within trader’s State (e.g. Swedish customer orders goods in Finland and goes there to collect it)</a:t>
            </a:r>
          </a:p>
          <a:p>
            <a:pPr lvl="2"/>
            <a:r>
              <a:rPr lang="en-US" dirty="0" smtClean="0">
                <a:latin typeface="+mj-lt"/>
              </a:rPr>
              <a:t>Customer buys electronic services, but not copyrighted works (e.g. customer buying cloud storage)</a:t>
            </a:r>
          </a:p>
          <a:p>
            <a:pPr lvl="2"/>
            <a:r>
              <a:rPr lang="en-US" dirty="0" smtClean="0">
                <a:latin typeface="+mj-lt"/>
              </a:rPr>
              <a:t>Customer buys service in trader’s place of business (e.g. German tourist booking car rental in Italy)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  <a:latin typeface="+mj-lt"/>
              </a:rPr>
              <a:t>Trader may not set different conditions for payment based on nationality, residence etc. </a:t>
            </a:r>
            <a:endParaRPr lang="en-US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0B5C6D-7C0A-40A2-93E5-45B7AD5C39FE}" type="slidenum">
              <a:rPr lang="it-IT" smtClean="0"/>
              <a:pPr>
                <a:defRPr/>
              </a:pPr>
              <a:t>3</a:t>
            </a:fld>
            <a:endParaRPr lang="it-IT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Regulation: modest steps</a:t>
            </a:r>
            <a:br>
              <a:rPr lang="en-US" dirty="0" smtClean="0">
                <a:latin typeface="+mj-lt"/>
              </a:rPr>
            </a:br>
            <a:r>
              <a:rPr lang="en-US" dirty="0" smtClean="0">
                <a:latin typeface="+mj-lt"/>
              </a:rPr>
              <a:t>Articles 3, 4, 5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30643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95536" y="3645024"/>
            <a:ext cx="8280464" cy="2376264"/>
          </a:xfrm>
          <a:prstGeom prst="roundRect">
            <a:avLst/>
          </a:prstGeom>
          <a:solidFill>
            <a:srgbClr val="FFC000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7150" indent="0">
              <a:buNone/>
            </a:pPr>
            <a:r>
              <a:rPr lang="en-US" dirty="0">
                <a:latin typeface="+mj-lt"/>
              </a:rPr>
              <a:t>A</a:t>
            </a:r>
            <a:r>
              <a:rPr lang="en-US" dirty="0" smtClean="0">
                <a:latin typeface="+mj-lt"/>
              </a:rPr>
              <a:t>greements between supplier and a trader to act contrary to Arts 3, 4 or 5 with respect to </a:t>
            </a:r>
            <a:r>
              <a:rPr lang="en-US" u="sng" dirty="0" smtClean="0">
                <a:solidFill>
                  <a:srgbClr val="7030A0"/>
                </a:solidFill>
                <a:latin typeface="+mj-lt"/>
              </a:rPr>
              <a:t>passive sales</a:t>
            </a:r>
            <a:r>
              <a:rPr lang="en-US" dirty="0" smtClean="0">
                <a:latin typeface="+mj-lt"/>
              </a:rPr>
              <a:t>:</a:t>
            </a:r>
          </a:p>
          <a:p>
            <a:pPr marL="514350" indent="-457200"/>
            <a:r>
              <a:rPr lang="en-US" dirty="0" smtClean="0">
                <a:latin typeface="+mj-lt"/>
              </a:rPr>
              <a:t>automatically void under Regulation</a:t>
            </a:r>
          </a:p>
          <a:p>
            <a:pPr marL="514350" indent="-457200"/>
            <a:r>
              <a:rPr lang="en-US" dirty="0" smtClean="0">
                <a:latin typeface="+mj-lt"/>
              </a:rPr>
              <a:t>even if exempted under EU competition law</a:t>
            </a:r>
          </a:p>
          <a:p>
            <a:pPr marL="57150" indent="0">
              <a:buNone/>
            </a:pPr>
            <a:endParaRPr lang="en-US" dirty="0" smtClean="0">
              <a:solidFill>
                <a:srgbClr val="7030A0"/>
              </a:solidFill>
              <a:latin typeface="+mj-lt"/>
            </a:endParaRPr>
          </a:p>
          <a:p>
            <a:pPr marL="57150" indent="0">
              <a:buNone/>
            </a:pPr>
            <a:r>
              <a:rPr lang="en-US" dirty="0" smtClean="0">
                <a:solidFill>
                  <a:srgbClr val="7030A0"/>
                </a:solidFill>
                <a:latin typeface="+mj-lt"/>
              </a:rPr>
              <a:t>EXAMPLE: Supplier agreement with a distributor to sell ‘</a:t>
            </a:r>
            <a:r>
              <a:rPr lang="en-US" dirty="0" err="1" smtClean="0">
                <a:solidFill>
                  <a:srgbClr val="7030A0"/>
                </a:solidFill>
                <a:latin typeface="+mj-lt"/>
              </a:rPr>
              <a:t>iWidgets</a:t>
            </a:r>
            <a:r>
              <a:rPr lang="en-US" dirty="0" smtClean="0">
                <a:solidFill>
                  <a:srgbClr val="7030A0"/>
                </a:solidFill>
                <a:latin typeface="+mj-lt"/>
              </a:rPr>
              <a:t>’ in a new territory</a:t>
            </a:r>
          </a:p>
          <a:p>
            <a:pPr marL="57150" indent="0">
              <a:buNone/>
            </a:pPr>
            <a:r>
              <a:rPr lang="en-US" dirty="0" smtClean="0">
                <a:solidFill>
                  <a:srgbClr val="7030A0"/>
                </a:solidFill>
                <a:latin typeface="+mj-lt"/>
              </a:rPr>
              <a:t>COM may allow supplier to prevent distributors in other MS from making active &amp; passive sales in new territory</a:t>
            </a:r>
          </a:p>
          <a:p>
            <a:pPr marL="57150" indent="0">
              <a:buNone/>
            </a:pPr>
            <a:r>
              <a:rPr lang="en-US" dirty="0" smtClean="0">
                <a:solidFill>
                  <a:srgbClr val="7030A0"/>
                </a:solidFill>
                <a:latin typeface="+mj-lt"/>
              </a:rPr>
              <a:t>Regulation: declares restriction of passive sales void.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0B5C6D-7C0A-40A2-93E5-45B7AD5C39FE}" type="slidenum">
              <a:rPr lang="it-IT" smtClean="0"/>
              <a:pPr>
                <a:defRPr/>
              </a:pPr>
              <a:t>4</a:t>
            </a:fld>
            <a:endParaRPr lang="it-IT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Relationship with EU competition law: Article 6(2)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45869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Enforcement &amp; Scope</a:t>
            </a:r>
            <a:endParaRPr lang="en-US" dirty="0">
              <a:latin typeface="+mj-lt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Strong enforcement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latin typeface="+mn-lt"/>
              </a:rPr>
              <a:t>Public enforcement    (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Art 7)</a:t>
            </a:r>
          </a:p>
          <a:p>
            <a:pPr lvl="2"/>
            <a:r>
              <a:rPr lang="en-US" dirty="0" smtClean="0">
                <a:latin typeface="+mn-lt"/>
              </a:rPr>
              <a:t>Vital as users may be unaware of certain forms of geo-blocking</a:t>
            </a:r>
          </a:p>
          <a:p>
            <a:pPr lvl="2"/>
            <a:r>
              <a:rPr lang="en-US" dirty="0" err="1" smtClean="0">
                <a:latin typeface="+mn-lt"/>
              </a:rPr>
              <a:t>Reg</a:t>
            </a:r>
            <a:r>
              <a:rPr lang="en-US" dirty="0" smtClean="0">
                <a:latin typeface="+mn-lt"/>
              </a:rPr>
              <a:t> 2017/2394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latin typeface="+mn-lt"/>
              </a:rPr>
              <a:t>Body to provide practical assistance to consumers (Art 8)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>
                <a:latin typeface="+mn-lt"/>
              </a:rPr>
              <a:t>Limited Scope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  <a:latin typeface="+mn-lt"/>
              </a:rPr>
              <a:t>Excludes copyrighted works</a:t>
            </a:r>
          </a:p>
          <a:p>
            <a:pPr lvl="1"/>
            <a:r>
              <a:rPr lang="en-US" dirty="0" smtClean="0">
                <a:latin typeface="+mn-lt"/>
              </a:rPr>
              <a:t>Review clause (Art 9)</a:t>
            </a:r>
          </a:p>
          <a:p>
            <a:pPr lvl="2"/>
            <a:r>
              <a:rPr lang="en-US" dirty="0" smtClean="0">
                <a:latin typeface="+mn-lt"/>
              </a:rPr>
              <a:t>COM statement: ‘take account of the increasing expectations of consumers, esp. those with no access to copyright-protected services)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  <a:latin typeface="+mn-lt"/>
              </a:rPr>
              <a:t>Cf. on-line portability </a:t>
            </a:r>
            <a:r>
              <a:rPr lang="en-US" dirty="0" smtClean="0">
                <a:solidFill>
                  <a:srgbClr val="C00000"/>
                </a:solidFill>
                <a:latin typeface="+mn-lt"/>
              </a:rPr>
              <a:t>Regulation</a:t>
            </a:r>
          </a:p>
          <a:p>
            <a:pPr lvl="2"/>
            <a:r>
              <a:rPr lang="en-US" dirty="0" smtClean="0">
                <a:latin typeface="+mn-lt"/>
              </a:rPr>
              <a:t>Betraying the spirit of </a:t>
            </a:r>
            <a:r>
              <a:rPr lang="en-US" i="1" dirty="0" smtClean="0">
                <a:latin typeface="+mn-lt"/>
              </a:rPr>
              <a:t>Murphy</a:t>
            </a:r>
            <a:r>
              <a:rPr lang="en-US" dirty="0" smtClean="0">
                <a:latin typeface="+mn-lt"/>
              </a:rPr>
              <a:t>?</a:t>
            </a:r>
            <a:endParaRPr lang="en-US" dirty="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0B5C6D-7C0A-40A2-93E5-45B7AD5C39FE}" type="slidenum">
              <a:rPr lang="it-IT" smtClean="0"/>
              <a:pPr>
                <a:defRPr/>
              </a:pPr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0144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>
                <a:solidFill>
                  <a:srgbClr val="7030A0"/>
                </a:solidFill>
                <a:latin typeface="+mn-lt"/>
              </a:rPr>
              <a:t>Collective Management </a:t>
            </a:r>
            <a:r>
              <a:rPr lang="en-US" b="1" dirty="0" err="1" smtClean="0">
                <a:solidFill>
                  <a:srgbClr val="7030A0"/>
                </a:solidFill>
                <a:latin typeface="+mn-lt"/>
              </a:rPr>
              <a:t>Organisations</a:t>
            </a:r>
            <a:endParaRPr lang="en-US" b="1" dirty="0" smtClean="0">
              <a:solidFill>
                <a:srgbClr val="7030A0"/>
              </a:solidFill>
              <a:latin typeface="+mn-lt"/>
            </a:endParaRPr>
          </a:p>
          <a:p>
            <a:pPr lvl="1"/>
            <a:r>
              <a:rPr lang="en-US" dirty="0">
                <a:latin typeface="+mn-lt"/>
              </a:rPr>
              <a:t>Case </a:t>
            </a:r>
            <a:r>
              <a:rPr lang="en-US" dirty="0" smtClean="0">
                <a:latin typeface="+mn-lt"/>
              </a:rPr>
              <a:t>C-177/16, </a:t>
            </a:r>
            <a:r>
              <a:rPr lang="en-US" i="1" dirty="0" smtClean="0">
                <a:latin typeface="+mn-lt"/>
              </a:rPr>
              <a:t>AKKA/LAA</a:t>
            </a:r>
            <a:r>
              <a:rPr lang="en-US" dirty="0" smtClean="0">
                <a:latin typeface="+mn-lt"/>
              </a:rPr>
              <a:t>; C-525/16, </a:t>
            </a:r>
            <a:r>
              <a:rPr lang="en-US" i="1" dirty="0" smtClean="0">
                <a:latin typeface="+mn-lt"/>
              </a:rPr>
              <a:t>MEO</a:t>
            </a:r>
          </a:p>
          <a:p>
            <a:pPr lvl="1"/>
            <a:r>
              <a:rPr lang="en-US" dirty="0" smtClean="0">
                <a:latin typeface="+mn-lt"/>
              </a:rPr>
              <a:t>CMO Directive Art 16: non-discriminatory &amp; reasonable terms</a:t>
            </a:r>
          </a:p>
          <a:p>
            <a:r>
              <a:rPr lang="en-US" b="1" dirty="0" smtClean="0">
                <a:solidFill>
                  <a:srgbClr val="7030A0"/>
                </a:solidFill>
                <a:latin typeface="+mn-lt"/>
              </a:rPr>
              <a:t>Multilateral Interchange Fees</a:t>
            </a:r>
          </a:p>
          <a:p>
            <a:pPr lvl="1"/>
            <a:r>
              <a:rPr lang="en-US" i="1" dirty="0" smtClean="0">
                <a:latin typeface="+mn-lt"/>
              </a:rPr>
              <a:t>MasterCard/Visa</a:t>
            </a:r>
            <a:r>
              <a:rPr lang="en-US" dirty="0" smtClean="0">
                <a:latin typeface="+mn-lt"/>
              </a:rPr>
              <a:t>: Decisions → Commitments (Visa) → unilateral undertakings (MC)</a:t>
            </a:r>
          </a:p>
          <a:p>
            <a:pPr lvl="1"/>
            <a:r>
              <a:rPr lang="en-US" dirty="0" smtClean="0">
                <a:latin typeface="+mn-lt"/>
              </a:rPr>
              <a:t>Regulation on Interchange fees</a:t>
            </a:r>
          </a:p>
          <a:p>
            <a:r>
              <a:rPr lang="en-US" b="1" dirty="0" smtClean="0">
                <a:solidFill>
                  <a:srgbClr val="7030A0"/>
                </a:solidFill>
                <a:latin typeface="+mn-lt"/>
              </a:rPr>
              <a:t>Booking.com – MFN clauses</a:t>
            </a:r>
          </a:p>
          <a:p>
            <a:pPr lvl="1"/>
            <a:r>
              <a:rPr lang="en-US" dirty="0" smtClean="0">
                <a:latin typeface="+mn-lt"/>
              </a:rPr>
              <a:t>Commitment decisions by NCAs allowing narrow MFN</a:t>
            </a:r>
          </a:p>
          <a:p>
            <a:pPr lvl="1"/>
            <a:r>
              <a:rPr lang="en-US" dirty="0" smtClean="0">
                <a:latin typeface="+mn-lt"/>
              </a:rPr>
              <a:t>National legislation prohibiting all MFN (e.g. France &amp; Italy)</a:t>
            </a:r>
          </a:p>
          <a:p>
            <a:r>
              <a:rPr lang="en-US" b="1" dirty="0" smtClean="0">
                <a:solidFill>
                  <a:srgbClr val="7030A0"/>
                </a:solidFill>
                <a:latin typeface="+mn-lt"/>
              </a:rPr>
              <a:t>Pharma Pricing</a:t>
            </a:r>
          </a:p>
          <a:p>
            <a:pPr lvl="1"/>
            <a:r>
              <a:rPr lang="en-US" i="1" dirty="0" smtClean="0">
                <a:latin typeface="+mn-lt"/>
              </a:rPr>
              <a:t>Pfizer/Flynn</a:t>
            </a:r>
            <a:r>
              <a:rPr lang="en-US" dirty="0" smtClean="0">
                <a:latin typeface="+mn-lt"/>
              </a:rPr>
              <a:t> [2018] CAT 11</a:t>
            </a:r>
          </a:p>
          <a:p>
            <a:pPr lvl="1"/>
            <a:r>
              <a:rPr lang="en-US" dirty="0">
                <a:latin typeface="+mn-lt"/>
              </a:rPr>
              <a:t>Health Service Medical Supplies (Costs) Act 2017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0B5C6D-7C0A-40A2-93E5-45B7AD5C39FE}" type="slidenum">
              <a:rPr lang="it-IT" smtClean="0"/>
              <a:pPr>
                <a:defRPr/>
              </a:pPr>
              <a:t>6</a:t>
            </a:fld>
            <a:endParaRPr lang="it-IT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Competition/Regulation dynamics are pervasive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43265599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Presentation1</Template>
  <TotalTime>0</TotalTime>
  <Words>405</Words>
  <Application>Microsoft Office PowerPoint</Application>
  <PresentationFormat>On-screen Show (4:3)</PresentationFormat>
  <Paragraphs>56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Presentation1</vt:lpstr>
      <vt:lpstr>1_Custom Design</vt:lpstr>
      <vt:lpstr>    The Geo-Blocking Regulation in Context</vt:lpstr>
      <vt:lpstr>Motivation: a big issue</vt:lpstr>
      <vt:lpstr>Regulation: modest steps Articles 3, 4, 5</vt:lpstr>
      <vt:lpstr>Relationship with EU competition law: Article 6(2)</vt:lpstr>
      <vt:lpstr>Enforcement &amp; Scope</vt:lpstr>
      <vt:lpstr>Competition/Regulation dynamics are pervasive</vt:lpstr>
    </vt:vector>
  </TitlesOfParts>
  <Company>EUI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Monti, Giorgio</cp:lastModifiedBy>
  <cp:revision>86</cp:revision>
  <cp:lastPrinted>2018-06-14T08:14:13Z</cp:lastPrinted>
  <dcterms:created xsi:type="dcterms:W3CDTF">2012-11-28T14:19:22Z</dcterms:created>
  <dcterms:modified xsi:type="dcterms:W3CDTF">2018-06-28T12:06:28Z</dcterms:modified>
</cp:coreProperties>
</file>