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2" r:id="rId2"/>
  </p:sldMasterIdLst>
  <p:notesMasterIdLst>
    <p:notesMasterId r:id="rId12"/>
  </p:notesMasterIdLst>
  <p:sldIdLst>
    <p:sldId id="280" r:id="rId3"/>
    <p:sldId id="3313" r:id="rId4"/>
    <p:sldId id="259" r:id="rId5"/>
    <p:sldId id="260" r:id="rId6"/>
    <p:sldId id="261" r:id="rId7"/>
    <p:sldId id="439" r:id="rId8"/>
    <p:sldId id="3309" r:id="rId9"/>
    <p:sldId id="3310" r:id="rId10"/>
    <p:sldId id="3321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 Ligh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 Ligh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 Ligh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 Ligh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 Ligh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to Ligh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to Ligh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to Ligh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to Ligh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776" userDrawn="1">
          <p15:clr>
            <a:srgbClr val="A4A3A4"/>
          </p15:clr>
        </p15:guide>
        <p15:guide id="4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7E8"/>
    <a:srgbClr val="2E75B6"/>
    <a:srgbClr val="FEAF00"/>
    <a:srgbClr val="3BB9D7"/>
    <a:srgbClr val="C1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61"/>
    <p:restoredTop sz="82822"/>
  </p:normalViewPr>
  <p:slideViewPr>
    <p:cSldViewPr snapToGrid="0" showGuides="1">
      <p:cViewPr varScale="1">
        <p:scale>
          <a:sx n="92" d="100"/>
          <a:sy n="92" d="100"/>
        </p:scale>
        <p:origin x="1704" y="184"/>
      </p:cViewPr>
      <p:guideLst>
        <p:guide orient="horz" pos="2137"/>
        <p:guide pos="3840"/>
        <p:guide pos="1776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A007B-6B62-444E-AB2C-69DEA95936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186F4-85FE-E848-9661-54DE6B509D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6AD05E-AC79-7F42-B9EC-CC30C2727975}" type="datetimeFigureOut">
              <a:rPr lang="it-IT"/>
              <a:pPr>
                <a:defRPr/>
              </a:pPr>
              <a:t>20/09/21</a:t>
            </a:fld>
            <a:endParaRPr 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8DD4C9-8109-8147-860A-4FE669213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E63D553-E994-514E-A830-F417DC873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it-I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B5C93-4CA8-A64C-86B8-C565927DA3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4C5B2-D78A-0E46-923F-BDB8A7425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ABDA8F-F7AA-FC40-819E-24DBEEE6D8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4C159C6A-A351-4A46-8F77-D700088EF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61808A2B-99E7-1843-A525-2246A9E72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T" altLang="en-IT" dirty="0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110E56FC-2BBF-AB40-8BAF-1817AD1EB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fld id="{49A4E869-0E4D-B848-BF34-1A660CF3EEBC}" type="slidenum">
              <a:rPr lang="en-IT" altLang="en-IT" smtClean="0"/>
              <a:pPr/>
              <a:t>1</a:t>
            </a:fld>
            <a:endParaRPr lang="en-IT" altLang="en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BDA8F-F7AA-FC40-819E-24DBEEE6D87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6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BDA8F-F7AA-FC40-819E-24DBEEE6D87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44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BDA8F-F7AA-FC40-819E-24DBEEE6D87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40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1D6789-9F96-8E43-A2C2-54FE3A0D61D8}"/>
              </a:ext>
            </a:extLst>
          </p:cNvPr>
          <p:cNvCxnSpPr/>
          <p:nvPr userDrawn="1"/>
        </p:nvCxnSpPr>
        <p:spPr>
          <a:xfrm>
            <a:off x="215900" y="3773488"/>
            <a:ext cx="3729038" cy="0"/>
          </a:xfrm>
          <a:prstGeom prst="line">
            <a:avLst/>
          </a:prstGeom>
          <a:ln>
            <a:solidFill>
              <a:srgbClr val="2E75B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9D29049-D242-AA4B-B4E1-B4F9EF6EC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82575"/>
            <a:ext cx="314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4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9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0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05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5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3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5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D88C3931-2883-6347-BEB2-28BB25D716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171450"/>
            <a:ext cx="2095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35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bg>
      <p:bgPr>
        <a:solidFill>
          <a:srgbClr val="F8A1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2418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Oval 5"/>
          <p:cNvSpPr/>
          <p:nvPr userDrawn="1"/>
        </p:nvSpPr>
        <p:spPr>
          <a:xfrm>
            <a:off x="9785952" y="881805"/>
            <a:ext cx="1293528" cy="1293528"/>
          </a:xfrm>
          <a:prstGeom prst="ellipse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889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bg>
      <p:bgPr>
        <a:solidFill>
          <a:srgbClr val="E1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62000" y="0"/>
            <a:ext cx="3543300" cy="34163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305300" y="3416300"/>
            <a:ext cx="3543300" cy="34417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848600" y="0"/>
            <a:ext cx="3543300" cy="34163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4305300" y="0"/>
            <a:ext cx="3543300" cy="3416300"/>
          </a:xfrm>
          <a:prstGeom prst="rect">
            <a:avLst/>
          </a:prstGeom>
          <a:solidFill>
            <a:srgbClr val="19A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62000" y="3416300"/>
            <a:ext cx="3543300" cy="3441700"/>
          </a:xfrm>
          <a:prstGeom prst="rect">
            <a:avLst/>
          </a:prstGeom>
          <a:solidFill>
            <a:srgbClr val="FDA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848600" y="3416300"/>
            <a:ext cx="3543300" cy="3441700"/>
          </a:xfrm>
          <a:prstGeom prst="rect">
            <a:avLst/>
          </a:prstGeom>
          <a:solidFill>
            <a:srgbClr val="F8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41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1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296468" y="1820112"/>
            <a:ext cx="1600200" cy="1600200"/>
          </a:xfrm>
          <a:custGeom>
            <a:avLst/>
            <a:gdLst>
              <a:gd name="connsiteX0" fmla="*/ 799532 w 1600200"/>
              <a:gd name="connsiteY0" fmla="*/ 0 h 1600200"/>
              <a:gd name="connsiteX1" fmla="*/ 1596067 w 1600200"/>
              <a:gd name="connsiteY1" fmla="*/ 718805 h 1600200"/>
              <a:gd name="connsiteX2" fmla="*/ 1600200 w 1600200"/>
              <a:gd name="connsiteY2" fmla="*/ 800649 h 1600200"/>
              <a:gd name="connsiteX3" fmla="*/ 1600200 w 1600200"/>
              <a:gd name="connsiteY3" fmla="*/ 800689 h 1600200"/>
              <a:gd name="connsiteX4" fmla="*/ 1596067 w 1600200"/>
              <a:gd name="connsiteY4" fmla="*/ 882533 h 1600200"/>
              <a:gd name="connsiteX5" fmla="*/ 881396 w 1600200"/>
              <a:gd name="connsiteY5" fmla="*/ 1597204 h 1600200"/>
              <a:gd name="connsiteX6" fmla="*/ 822069 w 1600200"/>
              <a:gd name="connsiteY6" fmla="*/ 1600200 h 1600200"/>
              <a:gd name="connsiteX7" fmla="*/ 776995 w 1600200"/>
              <a:gd name="connsiteY7" fmla="*/ 1600200 h 1600200"/>
              <a:gd name="connsiteX8" fmla="*/ 717670 w 1600200"/>
              <a:gd name="connsiteY8" fmla="*/ 1597204 h 1600200"/>
              <a:gd name="connsiteX9" fmla="*/ 2997 w 1600200"/>
              <a:gd name="connsiteY9" fmla="*/ 882533 h 1600200"/>
              <a:gd name="connsiteX10" fmla="*/ 0 w 1600200"/>
              <a:gd name="connsiteY10" fmla="*/ 823186 h 1600200"/>
              <a:gd name="connsiteX11" fmla="*/ 0 w 1600200"/>
              <a:gd name="connsiteY11" fmla="*/ 778153 h 1600200"/>
              <a:gd name="connsiteX12" fmla="*/ 2997 w 1600200"/>
              <a:gd name="connsiteY12" fmla="*/ 718805 h 1600200"/>
              <a:gd name="connsiteX13" fmla="*/ 799532 w 1600200"/>
              <a:gd name="connsiteY1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0200" h="1600200">
                <a:moveTo>
                  <a:pt x="799532" y="0"/>
                </a:moveTo>
                <a:cubicBezTo>
                  <a:pt x="1214092" y="0"/>
                  <a:pt x="1555065" y="315063"/>
                  <a:pt x="1596067" y="718805"/>
                </a:cubicBezTo>
                <a:lnTo>
                  <a:pt x="1600200" y="800649"/>
                </a:lnTo>
                <a:lnTo>
                  <a:pt x="1600200" y="800689"/>
                </a:lnTo>
                <a:lnTo>
                  <a:pt x="1596067" y="882533"/>
                </a:lnTo>
                <a:cubicBezTo>
                  <a:pt x="1557799" y="1259359"/>
                  <a:pt x="1258222" y="1558936"/>
                  <a:pt x="881396" y="1597204"/>
                </a:cubicBezTo>
                <a:lnTo>
                  <a:pt x="822069" y="1600200"/>
                </a:lnTo>
                <a:lnTo>
                  <a:pt x="776995" y="1600200"/>
                </a:lnTo>
                <a:lnTo>
                  <a:pt x="717670" y="1597204"/>
                </a:lnTo>
                <a:cubicBezTo>
                  <a:pt x="340843" y="1558936"/>
                  <a:pt x="41266" y="1259359"/>
                  <a:pt x="2997" y="882533"/>
                </a:cubicBezTo>
                <a:lnTo>
                  <a:pt x="0" y="823186"/>
                </a:lnTo>
                <a:lnTo>
                  <a:pt x="0" y="778153"/>
                </a:lnTo>
                <a:lnTo>
                  <a:pt x="2997" y="718805"/>
                </a:lnTo>
                <a:cubicBezTo>
                  <a:pt x="44000" y="315063"/>
                  <a:pt x="384973" y="0"/>
                  <a:pt x="79953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A1AB39F-1AFF-2848-9412-A2928F8F86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171450"/>
            <a:ext cx="2095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0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1730634"/>
            <a:ext cx="12192000" cy="2743200"/>
          </a:xfrm>
          <a:custGeom>
            <a:avLst/>
            <a:gdLst>
              <a:gd name="connsiteX0" fmla="*/ 0 w 12192000"/>
              <a:gd name="connsiteY0" fmla="*/ 0 h 2743200"/>
              <a:gd name="connsiteX1" fmla="*/ 12192000 w 12192000"/>
              <a:gd name="connsiteY1" fmla="*/ 0 h 2743200"/>
              <a:gd name="connsiteX2" fmla="*/ 12192000 w 12192000"/>
              <a:gd name="connsiteY2" fmla="*/ 2743200 h 2743200"/>
              <a:gd name="connsiteX3" fmla="*/ 0 w 121920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43200">
                <a:moveTo>
                  <a:pt x="0" y="0"/>
                </a:moveTo>
                <a:lnTo>
                  <a:pt x="12192000" y="0"/>
                </a:lnTo>
                <a:lnTo>
                  <a:pt x="12192000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F1EDF90-07B3-4649-BF0D-BE8A5B042D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171450"/>
            <a:ext cx="2095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046107" y="1693354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3249654" y="1693354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453207" y="1693354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7656754" y="1693354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9860301" y="1693354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1046107" y="3936563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6"/>
          </p:nvPr>
        </p:nvSpPr>
        <p:spPr>
          <a:xfrm>
            <a:off x="3249654" y="3936563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5453207" y="3936563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8"/>
          </p:nvPr>
        </p:nvSpPr>
        <p:spPr>
          <a:xfrm>
            <a:off x="7656754" y="3936563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9"/>
          </p:nvPr>
        </p:nvSpPr>
        <p:spPr>
          <a:xfrm>
            <a:off x="9860301" y="3936563"/>
            <a:ext cx="1289304" cy="1289304"/>
          </a:xfrm>
          <a:custGeom>
            <a:avLst/>
            <a:gdLst>
              <a:gd name="connsiteX0" fmla="*/ 605943 w 1289304"/>
              <a:gd name="connsiteY0" fmla="*/ 0 h 1289304"/>
              <a:gd name="connsiteX1" fmla="*/ 679647 w 1289304"/>
              <a:gd name="connsiteY1" fmla="*/ 0 h 1289304"/>
              <a:gd name="connsiteX2" fmla="*/ 773089 w 1289304"/>
              <a:gd name="connsiteY2" fmla="*/ 9420 h 1289304"/>
              <a:gd name="connsiteX3" fmla="*/ 1276170 w 1289304"/>
              <a:gd name="connsiteY3" fmla="*/ 512501 h 1289304"/>
              <a:gd name="connsiteX4" fmla="*/ 1289304 w 1289304"/>
              <a:gd name="connsiteY4" fmla="*/ 642785 h 1289304"/>
              <a:gd name="connsiteX5" fmla="*/ 1289304 w 1289304"/>
              <a:gd name="connsiteY5" fmla="*/ 642805 h 1289304"/>
              <a:gd name="connsiteX6" fmla="*/ 1276170 w 1289304"/>
              <a:gd name="connsiteY6" fmla="*/ 773090 h 1289304"/>
              <a:gd name="connsiteX7" fmla="*/ 773089 w 1289304"/>
              <a:gd name="connsiteY7" fmla="*/ 1276170 h 1289304"/>
              <a:gd name="connsiteX8" fmla="*/ 642805 w 1289304"/>
              <a:gd name="connsiteY8" fmla="*/ 1289304 h 1289304"/>
              <a:gd name="connsiteX9" fmla="*/ 642785 w 1289304"/>
              <a:gd name="connsiteY9" fmla="*/ 1289304 h 1289304"/>
              <a:gd name="connsiteX10" fmla="*/ 512501 w 1289304"/>
              <a:gd name="connsiteY10" fmla="*/ 1276170 h 1289304"/>
              <a:gd name="connsiteX11" fmla="*/ 9420 w 1289304"/>
              <a:gd name="connsiteY11" fmla="*/ 773090 h 1289304"/>
              <a:gd name="connsiteX12" fmla="*/ 0 w 1289304"/>
              <a:gd name="connsiteY12" fmla="*/ 679647 h 1289304"/>
              <a:gd name="connsiteX13" fmla="*/ 0 w 1289304"/>
              <a:gd name="connsiteY13" fmla="*/ 605943 h 1289304"/>
              <a:gd name="connsiteX14" fmla="*/ 9420 w 1289304"/>
              <a:gd name="connsiteY14" fmla="*/ 512501 h 1289304"/>
              <a:gd name="connsiteX15" fmla="*/ 512501 w 1289304"/>
              <a:gd name="connsiteY15" fmla="*/ 9420 h 128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9304" h="1289304">
                <a:moveTo>
                  <a:pt x="605943" y="0"/>
                </a:moveTo>
                <a:lnTo>
                  <a:pt x="679647" y="0"/>
                </a:lnTo>
                <a:lnTo>
                  <a:pt x="773089" y="9420"/>
                </a:lnTo>
                <a:cubicBezTo>
                  <a:pt x="1025607" y="61092"/>
                  <a:pt x="1224498" y="259983"/>
                  <a:pt x="1276170" y="512501"/>
                </a:cubicBezTo>
                <a:lnTo>
                  <a:pt x="1289304" y="642785"/>
                </a:lnTo>
                <a:lnTo>
                  <a:pt x="1289304" y="642805"/>
                </a:lnTo>
                <a:lnTo>
                  <a:pt x="1276170" y="773090"/>
                </a:lnTo>
                <a:cubicBezTo>
                  <a:pt x="1224498" y="1025607"/>
                  <a:pt x="1025607" y="1224498"/>
                  <a:pt x="773089" y="1276170"/>
                </a:cubicBezTo>
                <a:lnTo>
                  <a:pt x="642805" y="1289304"/>
                </a:lnTo>
                <a:lnTo>
                  <a:pt x="642785" y="1289304"/>
                </a:lnTo>
                <a:lnTo>
                  <a:pt x="512501" y="1276170"/>
                </a:lnTo>
                <a:cubicBezTo>
                  <a:pt x="259983" y="1224498"/>
                  <a:pt x="61092" y="1025607"/>
                  <a:pt x="9420" y="773090"/>
                </a:cubicBezTo>
                <a:lnTo>
                  <a:pt x="0" y="679647"/>
                </a:lnTo>
                <a:lnTo>
                  <a:pt x="0" y="605943"/>
                </a:lnTo>
                <a:lnTo>
                  <a:pt x="9420" y="512501"/>
                </a:lnTo>
                <a:cubicBezTo>
                  <a:pt x="61092" y="259983"/>
                  <a:pt x="259983" y="61092"/>
                  <a:pt x="512501" y="94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14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A9155B5-9275-B44B-B70D-6C6FCE040C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171450"/>
            <a:ext cx="2095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4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841248" y="1743456"/>
            <a:ext cx="2020824" cy="2020824"/>
          </a:xfrm>
          <a:custGeom>
            <a:avLst/>
            <a:gdLst>
              <a:gd name="connsiteX0" fmla="*/ 1008888 w 2020824"/>
              <a:gd name="connsiteY0" fmla="*/ 0 h 2020824"/>
              <a:gd name="connsiteX1" fmla="*/ 2020824 w 2020824"/>
              <a:gd name="connsiteY1" fmla="*/ 1011936 h 2020824"/>
              <a:gd name="connsiteX2" fmla="*/ 1112353 w 2020824"/>
              <a:gd name="connsiteY2" fmla="*/ 2018648 h 2020824"/>
              <a:gd name="connsiteX3" fmla="*/ 1069250 w 2020824"/>
              <a:gd name="connsiteY3" fmla="*/ 2020824 h 2020824"/>
              <a:gd name="connsiteX4" fmla="*/ 948526 w 2020824"/>
              <a:gd name="connsiteY4" fmla="*/ 2020824 h 2020824"/>
              <a:gd name="connsiteX5" fmla="*/ 905423 w 2020824"/>
              <a:gd name="connsiteY5" fmla="*/ 2018648 h 2020824"/>
              <a:gd name="connsiteX6" fmla="*/ 2177 w 2020824"/>
              <a:gd name="connsiteY6" fmla="*/ 1115401 h 2020824"/>
              <a:gd name="connsiteX7" fmla="*/ 0 w 2020824"/>
              <a:gd name="connsiteY7" fmla="*/ 1072297 h 2020824"/>
              <a:gd name="connsiteX8" fmla="*/ 0 w 2020824"/>
              <a:gd name="connsiteY8" fmla="*/ 951575 h 2020824"/>
              <a:gd name="connsiteX9" fmla="*/ 2177 w 2020824"/>
              <a:gd name="connsiteY9" fmla="*/ 908472 h 2020824"/>
              <a:gd name="connsiteX10" fmla="*/ 1008888 w 2020824"/>
              <a:gd name="connsiteY10" fmla="*/ 0 h 20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0824" h="2020824">
                <a:moveTo>
                  <a:pt x="1008888" y="0"/>
                </a:moveTo>
                <a:cubicBezTo>
                  <a:pt x="1567765" y="0"/>
                  <a:pt x="2020824" y="453059"/>
                  <a:pt x="2020824" y="1011936"/>
                </a:cubicBezTo>
                <a:cubicBezTo>
                  <a:pt x="2020824" y="1535883"/>
                  <a:pt x="1622628" y="1966826"/>
                  <a:pt x="1112353" y="2018648"/>
                </a:cubicBezTo>
                <a:lnTo>
                  <a:pt x="1069250" y="2020824"/>
                </a:lnTo>
                <a:lnTo>
                  <a:pt x="948526" y="2020824"/>
                </a:lnTo>
                <a:lnTo>
                  <a:pt x="905423" y="2018648"/>
                </a:lnTo>
                <a:cubicBezTo>
                  <a:pt x="429167" y="1970281"/>
                  <a:pt x="50543" y="1591657"/>
                  <a:pt x="2177" y="1115401"/>
                </a:cubicBezTo>
                <a:lnTo>
                  <a:pt x="0" y="1072297"/>
                </a:lnTo>
                <a:lnTo>
                  <a:pt x="0" y="951575"/>
                </a:lnTo>
                <a:lnTo>
                  <a:pt x="2177" y="908472"/>
                </a:lnTo>
                <a:cubicBezTo>
                  <a:pt x="53998" y="398197"/>
                  <a:pt x="484941" y="0"/>
                  <a:pt x="1008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3659124" y="1743456"/>
            <a:ext cx="2020824" cy="2020824"/>
          </a:xfrm>
          <a:custGeom>
            <a:avLst/>
            <a:gdLst>
              <a:gd name="connsiteX0" fmla="*/ 1008888 w 2020824"/>
              <a:gd name="connsiteY0" fmla="*/ 0 h 2020824"/>
              <a:gd name="connsiteX1" fmla="*/ 2020824 w 2020824"/>
              <a:gd name="connsiteY1" fmla="*/ 1011936 h 2020824"/>
              <a:gd name="connsiteX2" fmla="*/ 1112353 w 2020824"/>
              <a:gd name="connsiteY2" fmla="*/ 2018648 h 2020824"/>
              <a:gd name="connsiteX3" fmla="*/ 1069250 w 2020824"/>
              <a:gd name="connsiteY3" fmla="*/ 2020824 h 2020824"/>
              <a:gd name="connsiteX4" fmla="*/ 948526 w 2020824"/>
              <a:gd name="connsiteY4" fmla="*/ 2020824 h 2020824"/>
              <a:gd name="connsiteX5" fmla="*/ 905423 w 2020824"/>
              <a:gd name="connsiteY5" fmla="*/ 2018648 h 2020824"/>
              <a:gd name="connsiteX6" fmla="*/ 2177 w 2020824"/>
              <a:gd name="connsiteY6" fmla="*/ 1115401 h 2020824"/>
              <a:gd name="connsiteX7" fmla="*/ 0 w 2020824"/>
              <a:gd name="connsiteY7" fmla="*/ 1072297 h 2020824"/>
              <a:gd name="connsiteX8" fmla="*/ 0 w 2020824"/>
              <a:gd name="connsiteY8" fmla="*/ 951575 h 2020824"/>
              <a:gd name="connsiteX9" fmla="*/ 2177 w 2020824"/>
              <a:gd name="connsiteY9" fmla="*/ 908472 h 2020824"/>
              <a:gd name="connsiteX10" fmla="*/ 1008888 w 2020824"/>
              <a:gd name="connsiteY10" fmla="*/ 0 h 20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0824" h="2020824">
                <a:moveTo>
                  <a:pt x="1008888" y="0"/>
                </a:moveTo>
                <a:cubicBezTo>
                  <a:pt x="1567765" y="0"/>
                  <a:pt x="2020824" y="453059"/>
                  <a:pt x="2020824" y="1011936"/>
                </a:cubicBezTo>
                <a:cubicBezTo>
                  <a:pt x="2020824" y="1535883"/>
                  <a:pt x="1622628" y="1966826"/>
                  <a:pt x="1112353" y="2018648"/>
                </a:cubicBezTo>
                <a:lnTo>
                  <a:pt x="1069250" y="2020824"/>
                </a:lnTo>
                <a:lnTo>
                  <a:pt x="948526" y="2020824"/>
                </a:lnTo>
                <a:lnTo>
                  <a:pt x="905423" y="2018648"/>
                </a:lnTo>
                <a:cubicBezTo>
                  <a:pt x="429167" y="1970281"/>
                  <a:pt x="50543" y="1591657"/>
                  <a:pt x="2177" y="1115401"/>
                </a:cubicBezTo>
                <a:lnTo>
                  <a:pt x="0" y="1072297"/>
                </a:lnTo>
                <a:lnTo>
                  <a:pt x="0" y="951575"/>
                </a:lnTo>
                <a:lnTo>
                  <a:pt x="2177" y="908472"/>
                </a:lnTo>
                <a:cubicBezTo>
                  <a:pt x="53998" y="398197"/>
                  <a:pt x="484941" y="0"/>
                  <a:pt x="1008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477000" y="1743456"/>
            <a:ext cx="2020824" cy="2020824"/>
          </a:xfrm>
          <a:custGeom>
            <a:avLst/>
            <a:gdLst>
              <a:gd name="connsiteX0" fmla="*/ 1008888 w 2020824"/>
              <a:gd name="connsiteY0" fmla="*/ 0 h 2020824"/>
              <a:gd name="connsiteX1" fmla="*/ 2020824 w 2020824"/>
              <a:gd name="connsiteY1" fmla="*/ 1011936 h 2020824"/>
              <a:gd name="connsiteX2" fmla="*/ 1112353 w 2020824"/>
              <a:gd name="connsiteY2" fmla="*/ 2018648 h 2020824"/>
              <a:gd name="connsiteX3" fmla="*/ 1069250 w 2020824"/>
              <a:gd name="connsiteY3" fmla="*/ 2020824 h 2020824"/>
              <a:gd name="connsiteX4" fmla="*/ 948526 w 2020824"/>
              <a:gd name="connsiteY4" fmla="*/ 2020824 h 2020824"/>
              <a:gd name="connsiteX5" fmla="*/ 905423 w 2020824"/>
              <a:gd name="connsiteY5" fmla="*/ 2018648 h 2020824"/>
              <a:gd name="connsiteX6" fmla="*/ 2177 w 2020824"/>
              <a:gd name="connsiteY6" fmla="*/ 1115401 h 2020824"/>
              <a:gd name="connsiteX7" fmla="*/ 0 w 2020824"/>
              <a:gd name="connsiteY7" fmla="*/ 1072297 h 2020824"/>
              <a:gd name="connsiteX8" fmla="*/ 0 w 2020824"/>
              <a:gd name="connsiteY8" fmla="*/ 951575 h 2020824"/>
              <a:gd name="connsiteX9" fmla="*/ 2177 w 2020824"/>
              <a:gd name="connsiteY9" fmla="*/ 908472 h 2020824"/>
              <a:gd name="connsiteX10" fmla="*/ 1008888 w 2020824"/>
              <a:gd name="connsiteY10" fmla="*/ 0 h 20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0824" h="2020824">
                <a:moveTo>
                  <a:pt x="1008888" y="0"/>
                </a:moveTo>
                <a:cubicBezTo>
                  <a:pt x="1567765" y="0"/>
                  <a:pt x="2020824" y="453059"/>
                  <a:pt x="2020824" y="1011936"/>
                </a:cubicBezTo>
                <a:cubicBezTo>
                  <a:pt x="2020824" y="1535883"/>
                  <a:pt x="1622628" y="1966826"/>
                  <a:pt x="1112353" y="2018648"/>
                </a:cubicBezTo>
                <a:lnTo>
                  <a:pt x="1069250" y="2020824"/>
                </a:lnTo>
                <a:lnTo>
                  <a:pt x="948526" y="2020824"/>
                </a:lnTo>
                <a:lnTo>
                  <a:pt x="905423" y="2018648"/>
                </a:lnTo>
                <a:cubicBezTo>
                  <a:pt x="429167" y="1970281"/>
                  <a:pt x="50543" y="1591657"/>
                  <a:pt x="2177" y="1115401"/>
                </a:cubicBezTo>
                <a:lnTo>
                  <a:pt x="0" y="1072297"/>
                </a:lnTo>
                <a:lnTo>
                  <a:pt x="0" y="951575"/>
                </a:lnTo>
                <a:lnTo>
                  <a:pt x="2177" y="908472"/>
                </a:lnTo>
                <a:cubicBezTo>
                  <a:pt x="53998" y="398197"/>
                  <a:pt x="484941" y="0"/>
                  <a:pt x="1008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9294876" y="1743456"/>
            <a:ext cx="2020824" cy="2020824"/>
          </a:xfrm>
          <a:custGeom>
            <a:avLst/>
            <a:gdLst>
              <a:gd name="connsiteX0" fmla="*/ 1008888 w 2020824"/>
              <a:gd name="connsiteY0" fmla="*/ 0 h 2020824"/>
              <a:gd name="connsiteX1" fmla="*/ 2020824 w 2020824"/>
              <a:gd name="connsiteY1" fmla="*/ 1011936 h 2020824"/>
              <a:gd name="connsiteX2" fmla="*/ 1112353 w 2020824"/>
              <a:gd name="connsiteY2" fmla="*/ 2018648 h 2020824"/>
              <a:gd name="connsiteX3" fmla="*/ 1069250 w 2020824"/>
              <a:gd name="connsiteY3" fmla="*/ 2020824 h 2020824"/>
              <a:gd name="connsiteX4" fmla="*/ 948526 w 2020824"/>
              <a:gd name="connsiteY4" fmla="*/ 2020824 h 2020824"/>
              <a:gd name="connsiteX5" fmla="*/ 905423 w 2020824"/>
              <a:gd name="connsiteY5" fmla="*/ 2018648 h 2020824"/>
              <a:gd name="connsiteX6" fmla="*/ 2177 w 2020824"/>
              <a:gd name="connsiteY6" fmla="*/ 1115401 h 2020824"/>
              <a:gd name="connsiteX7" fmla="*/ 0 w 2020824"/>
              <a:gd name="connsiteY7" fmla="*/ 1072297 h 2020824"/>
              <a:gd name="connsiteX8" fmla="*/ 0 w 2020824"/>
              <a:gd name="connsiteY8" fmla="*/ 951575 h 2020824"/>
              <a:gd name="connsiteX9" fmla="*/ 2177 w 2020824"/>
              <a:gd name="connsiteY9" fmla="*/ 908472 h 2020824"/>
              <a:gd name="connsiteX10" fmla="*/ 1008888 w 2020824"/>
              <a:gd name="connsiteY10" fmla="*/ 0 h 20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0824" h="2020824">
                <a:moveTo>
                  <a:pt x="1008888" y="0"/>
                </a:moveTo>
                <a:cubicBezTo>
                  <a:pt x="1567765" y="0"/>
                  <a:pt x="2020824" y="453059"/>
                  <a:pt x="2020824" y="1011936"/>
                </a:cubicBezTo>
                <a:cubicBezTo>
                  <a:pt x="2020824" y="1535883"/>
                  <a:pt x="1622628" y="1966826"/>
                  <a:pt x="1112353" y="2018648"/>
                </a:cubicBezTo>
                <a:lnTo>
                  <a:pt x="1069250" y="2020824"/>
                </a:lnTo>
                <a:lnTo>
                  <a:pt x="948526" y="2020824"/>
                </a:lnTo>
                <a:lnTo>
                  <a:pt x="905423" y="2018648"/>
                </a:lnTo>
                <a:cubicBezTo>
                  <a:pt x="429167" y="1970281"/>
                  <a:pt x="50543" y="1591657"/>
                  <a:pt x="2177" y="1115401"/>
                </a:cubicBezTo>
                <a:lnTo>
                  <a:pt x="0" y="1072297"/>
                </a:lnTo>
                <a:lnTo>
                  <a:pt x="0" y="951575"/>
                </a:lnTo>
                <a:lnTo>
                  <a:pt x="2177" y="908472"/>
                </a:lnTo>
                <a:cubicBezTo>
                  <a:pt x="53998" y="398197"/>
                  <a:pt x="484941" y="0"/>
                  <a:pt x="10088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8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5A7CB82-731C-204E-936A-80689C60AC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963" y="171450"/>
            <a:ext cx="2095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9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bg>
      <p:bgPr>
        <a:solidFill>
          <a:srgbClr val="F8A1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2418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Oval 5"/>
          <p:cNvSpPr/>
          <p:nvPr userDrawn="1"/>
        </p:nvSpPr>
        <p:spPr>
          <a:xfrm>
            <a:off x="9785952" y="881805"/>
            <a:ext cx="1293528" cy="1293528"/>
          </a:xfrm>
          <a:prstGeom prst="ellipse">
            <a:avLst/>
          </a:prstGeom>
          <a:solidFill>
            <a:srgbClr val="FCF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118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5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1A3037-AC76-154F-ACE4-346FFDCD6C64}"/>
              </a:ext>
            </a:extLst>
          </p:cNvPr>
          <p:cNvSpPr/>
          <p:nvPr userDrawn="1"/>
        </p:nvSpPr>
        <p:spPr>
          <a:xfrm>
            <a:off x="0" y="6296025"/>
            <a:ext cx="12192000" cy="56197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7" name="TextBox 5">
            <a:extLst>
              <a:ext uri="{FF2B5EF4-FFF2-40B4-BE49-F238E27FC236}">
                <a16:creationId xmlns:a16="http://schemas.microsoft.com/office/drawing/2014/main" id="{019156B3-3AC6-894C-8AB5-234FC99FB8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9025" y="6384925"/>
            <a:ext cx="62928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F2F2F2"/>
                </a:solidFill>
                <a:latin typeface="Open Sans" panose="020B0606030504020204" pitchFamily="34" charset="0"/>
              </a:rPr>
              <a:t>FSR Comms &amp; Media | Florence Competition Programme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790E70-245E-1C41-B90D-D30605D5152D}"/>
              </a:ext>
            </a:extLst>
          </p:cNvPr>
          <p:cNvCxnSpPr>
            <a:cxnSpLocks/>
            <a:stCxn id="2" idx="1"/>
            <a:endCxn id="1027" idx="1"/>
          </p:cNvCxnSpPr>
          <p:nvPr userDrawn="1"/>
        </p:nvCxnSpPr>
        <p:spPr>
          <a:xfrm flipV="1">
            <a:off x="0" y="6569075"/>
            <a:ext cx="1089025" cy="79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0CE421-9177-904D-AF56-FA83DF05ED3D}"/>
              </a:ext>
            </a:extLst>
          </p:cNvPr>
          <p:cNvCxnSpPr>
            <a:cxnSpLocks/>
            <a:stCxn id="1027" idx="3"/>
          </p:cNvCxnSpPr>
          <p:nvPr userDrawn="1"/>
        </p:nvCxnSpPr>
        <p:spPr>
          <a:xfrm>
            <a:off x="7381875" y="6569075"/>
            <a:ext cx="2136775" cy="79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2C1CB30A-74FA-414B-9900-4D978D9937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1838" y="6384925"/>
            <a:ext cx="261620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anose="020F0302020204030203" pitchFamily="34" charset="0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F2F2F2"/>
                </a:solidFill>
                <a:latin typeface="Open Sans" panose="020B0606030504020204" pitchFamily="34" charset="0"/>
              </a:rPr>
              <a:t>fsr.eui.eu | fcp.eui.eu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29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9E77-4DC6-42A1-8AA3-46F7F0FCEBA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868E-5362-460F-B7DF-ECB06FB569E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tif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ier-luigi-parcu-26048a38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39DBA0-9637-934A-A540-6F2FD7471370}"/>
              </a:ext>
            </a:extLst>
          </p:cNvPr>
          <p:cNvSpPr txBox="1"/>
          <p:nvPr/>
        </p:nvSpPr>
        <p:spPr>
          <a:xfrm>
            <a:off x="268288" y="1916603"/>
            <a:ext cx="112188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2E75B6"/>
                </a:solidFill>
                <a:latin typeface="+mj-lt"/>
              </a:rPr>
              <a:t>Classics revised: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2E75B6"/>
                </a:solidFill>
                <a:latin typeface="+mj-lt"/>
              </a:rPr>
              <a:t>Market definition, Horizontal and Vertical Agreements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55404-6CDD-4647-8811-BD71E47A4F39}"/>
              </a:ext>
            </a:extLst>
          </p:cNvPr>
          <p:cNvSpPr txBox="1"/>
          <p:nvPr/>
        </p:nvSpPr>
        <p:spPr>
          <a:xfrm>
            <a:off x="268288" y="4532603"/>
            <a:ext cx="4041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Prof. Pier Luigi </a:t>
            </a:r>
            <a:r>
              <a:rPr lang="en-US" sz="2400" b="1" spc="3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Parcu</a:t>
            </a:r>
            <a:endParaRPr lang="en-US" sz="2400" b="1" spc="3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4DD17-9531-4C42-B8C8-522F5229DBBB}"/>
              </a:ext>
            </a:extLst>
          </p:cNvPr>
          <p:cNvSpPr txBox="1"/>
          <p:nvPr/>
        </p:nvSpPr>
        <p:spPr>
          <a:xfrm>
            <a:off x="360363" y="5185628"/>
            <a:ext cx="11707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Florence Competition Autumn School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3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8 October 2021</a:t>
            </a:r>
            <a:r>
              <a:rPr lang="en-US" sz="2400" spc="3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b="1" spc="3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European University Institute</a:t>
            </a:r>
          </a:p>
        </p:txBody>
      </p:sp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CFE25862-F903-DB42-876F-59B379049D6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324975" y="58340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/>
            <a:fld id="{CB9D7C40-1724-B749-AB2F-E3365F3EAC98}" type="slidenum">
              <a:rPr lang="en-GB" altLang="en-IT" sz="1200">
                <a:solidFill>
                  <a:srgbClr val="898989"/>
                </a:solidFill>
              </a:rPr>
              <a:pPr algn="r"/>
              <a:t>1</a:t>
            </a:fld>
            <a:endParaRPr lang="en-GB" altLang="en-IT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7C376-F41A-174D-99A8-AEBC18D5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81" y="1255060"/>
            <a:ext cx="11830392" cy="5364104"/>
          </a:xfrm>
        </p:spPr>
        <p:txBody>
          <a:bodyPr anchor="t">
            <a:normAutofit/>
          </a:bodyPr>
          <a:lstStyle/>
          <a:p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82E96-9A2D-9B4B-9F00-1B029AE9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9443"/>
            <a:ext cx="12192000" cy="5687183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endParaRPr lang="it-IT" sz="2400" dirty="0"/>
          </a:p>
          <a:p>
            <a:pPr marL="342900" indent="-342900">
              <a:defRPr/>
            </a:pPr>
            <a:r>
              <a:rPr lang="it-IT" sz="2300" dirty="0"/>
              <a:t>The EUI </a:t>
            </a:r>
            <a:r>
              <a:rPr lang="it-IT" sz="2300" dirty="0" err="1"/>
              <a:t>is</a:t>
            </a:r>
            <a:r>
              <a:rPr lang="it-IT" sz="2300" dirty="0"/>
              <a:t> a </a:t>
            </a:r>
            <a:r>
              <a:rPr lang="it-IT" sz="2300" dirty="0" err="1"/>
              <a:t>European</a:t>
            </a:r>
            <a:r>
              <a:rPr lang="it-IT" sz="2300" dirty="0"/>
              <a:t> </a:t>
            </a:r>
            <a:r>
              <a:rPr lang="it-IT" sz="2300" dirty="0" err="1"/>
              <a:t>academic</a:t>
            </a:r>
            <a:r>
              <a:rPr lang="it-IT" sz="2300" dirty="0"/>
              <a:t> </a:t>
            </a:r>
            <a:r>
              <a:rPr lang="it-IT" sz="2300" dirty="0" err="1"/>
              <a:t>institution</a:t>
            </a:r>
            <a:r>
              <a:rPr lang="it-IT" sz="2300" dirty="0"/>
              <a:t>, </a:t>
            </a:r>
            <a:r>
              <a:rPr lang="it-IT" sz="2300" dirty="0" err="1"/>
              <a:t>established</a:t>
            </a:r>
            <a:r>
              <a:rPr lang="it-IT" sz="2300" dirty="0"/>
              <a:t> in </a:t>
            </a:r>
            <a:r>
              <a:rPr lang="it-IT" sz="2300" b="1" dirty="0"/>
              <a:t>1972</a:t>
            </a:r>
            <a:r>
              <a:rPr lang="it-IT" sz="2300" dirty="0"/>
              <a:t> by </a:t>
            </a:r>
            <a:r>
              <a:rPr lang="it-IT" sz="2300" dirty="0" err="1"/>
              <a:t>six</a:t>
            </a:r>
            <a:r>
              <a:rPr lang="it-IT" sz="2300" dirty="0"/>
              <a:t> </a:t>
            </a:r>
            <a:r>
              <a:rPr lang="it-IT" sz="2300" dirty="0" err="1"/>
              <a:t>Member</a:t>
            </a:r>
            <a:r>
              <a:rPr lang="it-IT" sz="2300" dirty="0"/>
              <a:t> </a:t>
            </a:r>
            <a:r>
              <a:rPr lang="it-IT" sz="2300" dirty="0" err="1"/>
              <a:t>States</a:t>
            </a:r>
            <a:r>
              <a:rPr lang="it-IT" sz="2300" dirty="0"/>
              <a:t>: </a:t>
            </a:r>
            <a:r>
              <a:rPr lang="it-IT" sz="2300" dirty="0" err="1"/>
              <a:t>Belgium</a:t>
            </a:r>
            <a:r>
              <a:rPr lang="it-IT" sz="2300" dirty="0"/>
              <a:t>, France, Germany, </a:t>
            </a:r>
            <a:r>
              <a:rPr lang="it-IT" sz="2300" dirty="0" err="1"/>
              <a:t>Italy</a:t>
            </a:r>
            <a:r>
              <a:rPr lang="it-IT" sz="2300" dirty="0"/>
              <a:t>, </a:t>
            </a:r>
            <a:r>
              <a:rPr lang="it-IT" sz="2300" dirty="0" err="1"/>
              <a:t>Luxembourg</a:t>
            </a:r>
            <a:r>
              <a:rPr lang="it-IT" sz="2300" dirty="0"/>
              <a:t> and the Netherlands.</a:t>
            </a:r>
          </a:p>
          <a:p>
            <a:pPr marL="342900" indent="-342900">
              <a:defRPr/>
            </a:pPr>
            <a:endParaRPr lang="it-IT" sz="800" dirty="0"/>
          </a:p>
          <a:p>
            <a:pPr marL="342900" indent="-342900">
              <a:defRPr/>
            </a:pPr>
            <a:r>
              <a:rPr lang="it-IT" sz="2300" dirty="0"/>
              <a:t> The EUI </a:t>
            </a:r>
            <a:r>
              <a:rPr lang="it-IT" sz="2300" dirty="0" err="1"/>
              <a:t>has</a:t>
            </a:r>
            <a:r>
              <a:rPr lang="it-IT" sz="2300" dirty="0"/>
              <a:t> </a:t>
            </a:r>
            <a:r>
              <a:rPr lang="it-IT" sz="2300" dirty="0" err="1"/>
              <a:t>currently</a:t>
            </a:r>
            <a:r>
              <a:rPr lang="it-IT" sz="2300" dirty="0"/>
              <a:t> </a:t>
            </a:r>
            <a:r>
              <a:rPr lang="it-IT" sz="2300" b="1" dirty="0"/>
              <a:t>23 </a:t>
            </a:r>
            <a:r>
              <a:rPr lang="it-IT" sz="2300" b="1" dirty="0" err="1"/>
              <a:t>Member</a:t>
            </a:r>
            <a:r>
              <a:rPr lang="it-IT" sz="2300" b="1" dirty="0"/>
              <a:t> </a:t>
            </a:r>
            <a:r>
              <a:rPr lang="it-IT" sz="2300" b="1" dirty="0" err="1"/>
              <a:t>States</a:t>
            </a:r>
            <a:r>
              <a:rPr lang="it-IT" sz="2300" dirty="0"/>
              <a:t>: Austria, </a:t>
            </a:r>
            <a:r>
              <a:rPr lang="it-IT" sz="2300" dirty="0" err="1"/>
              <a:t>Belgium</a:t>
            </a:r>
            <a:r>
              <a:rPr lang="it-IT" sz="2300" dirty="0"/>
              <a:t>, Bulgaria, Cyprus, </a:t>
            </a:r>
            <a:r>
              <a:rPr lang="it-IT" sz="2300" dirty="0" err="1"/>
              <a:t>Denmark</a:t>
            </a:r>
            <a:r>
              <a:rPr lang="it-IT" sz="2300" dirty="0"/>
              <a:t>, Estonia, </a:t>
            </a:r>
            <a:r>
              <a:rPr lang="it-IT" sz="2300" dirty="0" err="1"/>
              <a:t>Finland</a:t>
            </a:r>
            <a:r>
              <a:rPr lang="it-IT" sz="2300" dirty="0"/>
              <a:t>, France, Germany, </a:t>
            </a:r>
            <a:r>
              <a:rPr lang="it-IT" sz="2300" dirty="0" err="1"/>
              <a:t>Greece</a:t>
            </a:r>
            <a:r>
              <a:rPr lang="it-IT" sz="2300" dirty="0"/>
              <a:t>, </a:t>
            </a:r>
            <a:r>
              <a:rPr lang="it-IT" sz="2300" dirty="0" err="1"/>
              <a:t>Ireland</a:t>
            </a:r>
            <a:r>
              <a:rPr lang="it-IT" sz="2300" dirty="0"/>
              <a:t>, </a:t>
            </a:r>
            <a:r>
              <a:rPr lang="it-IT" sz="2300" dirty="0" err="1"/>
              <a:t>Italy</a:t>
            </a:r>
            <a:r>
              <a:rPr lang="it-IT" sz="2300" dirty="0"/>
              <a:t>, Latvia, </a:t>
            </a:r>
            <a:r>
              <a:rPr lang="it-IT" sz="2300" dirty="0" err="1"/>
              <a:t>Luxembourg</a:t>
            </a:r>
            <a:r>
              <a:rPr lang="it-IT" sz="2300" dirty="0"/>
              <a:t>, Malta, the Netherlands, Poland, Portugal, Romania, </a:t>
            </a:r>
            <a:r>
              <a:rPr lang="it-IT" sz="2300" dirty="0" err="1"/>
              <a:t>Slovakia</a:t>
            </a:r>
            <a:r>
              <a:rPr lang="it-IT" sz="2300" dirty="0"/>
              <a:t>, Slovenia, </a:t>
            </a:r>
            <a:r>
              <a:rPr lang="it-IT" sz="2300" dirty="0" err="1"/>
              <a:t>Spain</a:t>
            </a:r>
            <a:r>
              <a:rPr lang="it-IT" sz="2300" dirty="0"/>
              <a:t>, </a:t>
            </a:r>
            <a:r>
              <a:rPr lang="it-IT" sz="2300" dirty="0" err="1"/>
              <a:t>Sweden</a:t>
            </a:r>
            <a:r>
              <a:rPr lang="it-IT" sz="2300" dirty="0"/>
              <a:t>.</a:t>
            </a:r>
          </a:p>
          <a:p>
            <a:pPr marL="342900" indent="-342900">
              <a:defRPr/>
            </a:pPr>
            <a:endParaRPr lang="it-IT" sz="800" dirty="0"/>
          </a:p>
          <a:p>
            <a:pPr marL="342900" indent="-342900">
              <a:defRPr/>
            </a:pPr>
            <a:r>
              <a:rPr lang="it-IT" sz="2300" dirty="0"/>
              <a:t> The EUI </a:t>
            </a:r>
            <a:r>
              <a:rPr lang="it-IT" sz="2300" dirty="0" err="1"/>
              <a:t>works</a:t>
            </a:r>
            <a:r>
              <a:rPr lang="it-IT" sz="2300" dirty="0"/>
              <a:t> </a:t>
            </a:r>
            <a:r>
              <a:rPr lang="it-IT" sz="2300" dirty="0" err="1"/>
              <a:t>as</a:t>
            </a:r>
            <a:r>
              <a:rPr lang="it-IT" sz="2300" dirty="0"/>
              <a:t> an </a:t>
            </a:r>
            <a:r>
              <a:rPr lang="it-IT" sz="2300" b="1" dirty="0" err="1"/>
              <a:t>international</a:t>
            </a:r>
            <a:r>
              <a:rPr lang="it-IT" sz="2300" b="1" dirty="0"/>
              <a:t> </a:t>
            </a:r>
            <a:r>
              <a:rPr lang="it-IT" sz="2300" b="1" dirty="0" err="1"/>
              <a:t>organization</a:t>
            </a:r>
            <a:r>
              <a:rPr lang="it-IT" sz="2300" dirty="0"/>
              <a:t>; a </a:t>
            </a:r>
            <a:r>
              <a:rPr lang="it-IT" sz="2300" b="1" dirty="0"/>
              <a:t>separate </a:t>
            </a:r>
            <a:r>
              <a:rPr lang="it-IT" sz="2300" b="1" dirty="0" err="1"/>
              <a:t>organization</a:t>
            </a:r>
            <a:r>
              <a:rPr lang="it-IT" sz="2300" b="1" dirty="0"/>
              <a:t> from the </a:t>
            </a:r>
            <a:r>
              <a:rPr lang="it-IT" sz="2300" b="1" dirty="0" err="1"/>
              <a:t>European</a:t>
            </a:r>
            <a:r>
              <a:rPr lang="it-IT" sz="2300" b="1" dirty="0"/>
              <a:t> Union.</a:t>
            </a:r>
          </a:p>
          <a:p>
            <a:pPr marL="342900" indent="-342900">
              <a:defRPr/>
            </a:pPr>
            <a:endParaRPr lang="it-IT" sz="800" dirty="0"/>
          </a:p>
          <a:p>
            <a:pPr marL="342900" indent="-342900">
              <a:defRPr/>
            </a:pPr>
            <a:r>
              <a:rPr lang="it-IT" sz="2300" dirty="0"/>
              <a:t> The </a:t>
            </a:r>
            <a:r>
              <a:rPr lang="it-IT" sz="2300" b="1" dirty="0"/>
              <a:t>EUI </a:t>
            </a:r>
            <a:r>
              <a:rPr lang="it-IT" sz="2300" b="1" dirty="0" err="1"/>
              <a:t>promotes</a:t>
            </a:r>
            <a:r>
              <a:rPr lang="it-IT" sz="2300" b="1" dirty="0"/>
              <a:t> post-graduate </a:t>
            </a:r>
            <a:r>
              <a:rPr lang="it-IT" sz="2300" b="1" dirty="0" err="1"/>
              <a:t>studies</a:t>
            </a:r>
            <a:r>
              <a:rPr lang="it-IT" sz="2300" b="1" dirty="0"/>
              <a:t> and </a:t>
            </a:r>
            <a:r>
              <a:rPr lang="it-IT" sz="2300" b="1" dirty="0" err="1"/>
              <a:t>research</a:t>
            </a:r>
            <a:r>
              <a:rPr lang="it-IT" sz="2300" b="1" dirty="0"/>
              <a:t> in social </a:t>
            </a:r>
            <a:r>
              <a:rPr lang="it-IT" sz="2300" b="1" dirty="0" err="1"/>
              <a:t>sciences</a:t>
            </a:r>
            <a:r>
              <a:rPr lang="it-IT" sz="2300" dirty="0"/>
              <a:t> (i.e. law, </a:t>
            </a:r>
            <a:r>
              <a:rPr lang="it-IT" sz="2300" dirty="0" err="1"/>
              <a:t>economics</a:t>
            </a:r>
            <a:r>
              <a:rPr lang="it-IT" sz="2300" dirty="0"/>
              <a:t>, </a:t>
            </a:r>
            <a:r>
              <a:rPr lang="it-IT" sz="2300" dirty="0" err="1"/>
              <a:t>history</a:t>
            </a:r>
            <a:r>
              <a:rPr lang="it-IT" sz="2300" dirty="0"/>
              <a:t> and </a:t>
            </a:r>
            <a:r>
              <a:rPr lang="it-IT" sz="2300" dirty="0" err="1"/>
              <a:t>political</a:t>
            </a:r>
            <a:r>
              <a:rPr lang="it-IT" sz="2300" dirty="0"/>
              <a:t> science).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943CB2A9-FCE4-4840-A037-ED1C3525B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80" y="351893"/>
            <a:ext cx="1470187" cy="687550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BFF993-BBB5-6746-8462-0C9C4E4D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DFBA30E5-11E4-4141-83D9-EC067E8A2C1A}"/>
              </a:ext>
            </a:extLst>
          </p:cNvPr>
          <p:cNvSpPr/>
          <p:nvPr/>
        </p:nvSpPr>
        <p:spPr>
          <a:xfrm>
            <a:off x="1911347" y="260744"/>
            <a:ext cx="10060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C7471D1-EB90-4540-85B9-3A77A83E9749}"/>
              </a:ext>
            </a:extLst>
          </p:cNvPr>
          <p:cNvSpPr/>
          <p:nvPr/>
        </p:nvSpPr>
        <p:spPr>
          <a:xfrm>
            <a:off x="2553039" y="260744"/>
            <a:ext cx="7475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endParaRPr lang="id-ID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You Tooscany - Fiesole Firenze - Al centro di un&amp;#39;emozione">
            <a:extLst>
              <a:ext uri="{FF2B5EF4-FFF2-40B4-BE49-F238E27FC236}">
                <a16:creationId xmlns:a16="http://schemas.microsoft.com/office/drawing/2014/main" id="{9FEA9B66-D565-944D-A92D-E564D28B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" y="1039443"/>
            <a:ext cx="12171522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8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_s112666">
            <a:extLst>
              <a:ext uri="{FF2B5EF4-FFF2-40B4-BE49-F238E27FC236}">
                <a16:creationId xmlns:a16="http://schemas.microsoft.com/office/drawing/2014/main" id="{FE2C3899-2B4C-4BA2-BD1E-22917568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260329"/>
            <a:ext cx="5472113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European University Institute</a:t>
            </a:r>
          </a:p>
        </p:txBody>
      </p:sp>
      <p:sp>
        <p:nvSpPr>
          <p:cNvPr id="16" name="_s112667">
            <a:extLst>
              <a:ext uri="{FF2B5EF4-FFF2-40B4-BE49-F238E27FC236}">
                <a16:creationId xmlns:a16="http://schemas.microsoft.com/office/drawing/2014/main" id="{3FF866A3-1910-41B2-8026-0B5581A8B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4" y="1485526"/>
            <a:ext cx="149225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4 Departments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PhD students </a:t>
            </a:r>
          </a:p>
        </p:txBody>
      </p:sp>
      <p:sp>
        <p:nvSpPr>
          <p:cNvPr id="17" name="_s112668">
            <a:extLst>
              <a:ext uri="{FF2B5EF4-FFF2-40B4-BE49-F238E27FC236}">
                <a16:creationId xmlns:a16="http://schemas.microsoft.com/office/drawing/2014/main" id="{D821B0B9-ADA1-4439-8F37-F0778791A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697" y="1378516"/>
            <a:ext cx="1893888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RSCAS 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6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Inter-disciplinary research</a:t>
            </a:r>
          </a:p>
        </p:txBody>
      </p:sp>
      <p:sp>
        <p:nvSpPr>
          <p:cNvPr id="18" name="_s112669">
            <a:extLst>
              <a:ext uri="{FF2B5EF4-FFF2-40B4-BE49-F238E27FC236}">
                <a16:creationId xmlns:a16="http://schemas.microsoft.com/office/drawing/2014/main" id="{EA548A98-27AD-5F42-BEA8-CB887182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413" y="1434802"/>
            <a:ext cx="1584325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Max Weber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programme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post-doc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researchers</a:t>
            </a:r>
          </a:p>
        </p:txBody>
      </p:sp>
      <p:sp>
        <p:nvSpPr>
          <p:cNvPr id="19" name="_s112673">
            <a:extLst>
              <a:ext uri="{FF2B5EF4-FFF2-40B4-BE49-F238E27FC236}">
                <a16:creationId xmlns:a16="http://schemas.microsoft.com/office/drawing/2014/main" id="{F93B7500-F079-B24F-85D4-F27A8FEF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114" y="1471306"/>
            <a:ext cx="1368425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EU Historical Archives</a:t>
            </a:r>
          </a:p>
        </p:txBody>
      </p:sp>
      <p:sp>
        <p:nvSpPr>
          <p:cNvPr id="20" name="_s112667">
            <a:extLst>
              <a:ext uri="{FF2B5EF4-FFF2-40B4-BE49-F238E27FC236}">
                <a16:creationId xmlns:a16="http://schemas.microsoft.com/office/drawing/2014/main" id="{22FFF1CD-6025-4C7E-B8CC-B71E77B0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69" y="5077267"/>
            <a:ext cx="2413543" cy="534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EUI Institutions and Democracy</a:t>
            </a:r>
          </a:p>
        </p:txBody>
      </p:sp>
      <p:sp>
        <p:nvSpPr>
          <p:cNvPr id="21" name="_s112668">
            <a:extLst>
              <a:ext uri="{FF2B5EF4-FFF2-40B4-BE49-F238E27FC236}">
                <a16:creationId xmlns:a16="http://schemas.microsoft.com/office/drawing/2014/main" id="{07026A95-A9CB-4C7E-B4A1-9C02A01FB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69" y="2827577"/>
            <a:ext cx="2408239" cy="5568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Migration</a:t>
            </a:r>
          </a:p>
        </p:txBody>
      </p:sp>
      <p:sp>
        <p:nvSpPr>
          <p:cNvPr id="22" name="_s112669">
            <a:extLst>
              <a:ext uri="{FF2B5EF4-FFF2-40B4-BE49-F238E27FC236}">
                <a16:creationId xmlns:a16="http://schemas.microsoft.com/office/drawing/2014/main" id="{06B68021-3869-431E-92EB-EA1BC30D2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743" y="3545387"/>
            <a:ext cx="2408239" cy="5561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Global </a:t>
            </a:r>
            <a:r>
              <a:rPr lang="it-IT" altLang="en-US" sz="1400" b="1" dirty="0" err="1">
                <a:solidFill>
                  <a:schemeClr val="bg1"/>
                </a:solidFill>
                <a:latin typeface="Bahnschrift SemiLight" panose="020B0502040204020203" pitchFamily="34" charset="0"/>
              </a:rPr>
              <a:t>Governance</a:t>
            </a:r>
            <a:endParaRPr lang="it-IT" altLang="en-US" sz="14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3" name="_s112673">
            <a:extLst>
              <a:ext uri="{FF2B5EF4-FFF2-40B4-BE49-F238E27FC236}">
                <a16:creationId xmlns:a16="http://schemas.microsoft.com/office/drawing/2014/main" id="{E6EA399C-7AC0-4F3D-9E6B-7308023DD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589" y="4315578"/>
            <a:ext cx="2408240" cy="55366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C</a:t>
            </a:r>
            <a:r>
              <a:rPr lang="en-US" altLang="de-DE" sz="1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ompetition</a:t>
            </a:r>
            <a:r>
              <a:rPr lang="en-US" altLang="de-DE" sz="1400" b="1" dirty="0">
                <a:solidFill>
                  <a:schemeClr val="accent6"/>
                </a:solidFill>
                <a:latin typeface="Bahnschrift SemiLight" panose="020B0502040204020203" pitchFamily="34" charset="0"/>
              </a:rPr>
              <a:t> </a:t>
            </a:r>
            <a:r>
              <a:rPr lang="en-US" altLang="de-DE" sz="14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Policy and Market Regulation</a:t>
            </a:r>
            <a:endParaRPr lang="en-GB" sz="14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4" name="_s112669">
            <a:extLst>
              <a:ext uri="{FF2B5EF4-FFF2-40B4-BE49-F238E27FC236}">
                <a16:creationId xmlns:a16="http://schemas.microsoft.com/office/drawing/2014/main" id="{20A1895B-9BDC-4D10-ABEA-80F8A48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7" y="4091294"/>
            <a:ext cx="2879725" cy="77007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Centre for Media </a:t>
            </a:r>
            <a:r>
              <a:rPr lang="it-IT" altLang="en-US" sz="1600" b="1" dirty="0" err="1">
                <a:solidFill>
                  <a:schemeClr val="bg1"/>
                </a:solidFill>
                <a:latin typeface="Bahnschrift SemiLight" panose="020B0502040204020203" pitchFamily="34" charset="0"/>
              </a:rPr>
              <a:t>Pluralism</a:t>
            </a:r>
            <a:r>
              <a:rPr lang="it-IT" altLang="en-US" sz="1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en-US" sz="1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and Media </a:t>
            </a:r>
            <a:r>
              <a:rPr lang="it-IT" altLang="en-US" sz="1600" b="1" dirty="0" err="1">
                <a:solidFill>
                  <a:schemeClr val="bg1"/>
                </a:solidFill>
                <a:latin typeface="Bahnschrift SemiLight" panose="020B0502040204020203" pitchFamily="34" charset="0"/>
              </a:rPr>
              <a:t>Freedom</a:t>
            </a:r>
            <a:r>
              <a:rPr lang="it-IT" altLang="en-US" sz="16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 (CMPF)</a:t>
            </a:r>
          </a:p>
        </p:txBody>
      </p:sp>
      <p:sp>
        <p:nvSpPr>
          <p:cNvPr id="25" name="_s112669">
            <a:extLst>
              <a:ext uri="{FF2B5EF4-FFF2-40B4-BE49-F238E27FC236}">
                <a16:creationId xmlns:a16="http://schemas.microsoft.com/office/drawing/2014/main" id="{FCD2C08C-5F03-4B01-9280-BFBD44F4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588" y="3140076"/>
            <a:ext cx="2879725" cy="819149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altLang="en-US" sz="1600" b="1" dirty="0">
                <a:solidFill>
                  <a:srgbClr val="FFFF00"/>
                </a:solidFill>
                <a:latin typeface="Bahnschrift SemiLight" panose="020B0502040204020203" pitchFamily="34" charset="0"/>
              </a:rPr>
              <a:t>Florence </a:t>
            </a:r>
            <a:r>
              <a:rPr lang="it-IT" altLang="en-US" sz="1600" b="1" dirty="0" err="1">
                <a:solidFill>
                  <a:srgbClr val="FFFF00"/>
                </a:solidFill>
                <a:latin typeface="Bahnschrift SemiLight" panose="020B0502040204020203" pitchFamily="34" charset="0"/>
              </a:rPr>
              <a:t>Competition</a:t>
            </a:r>
            <a:r>
              <a:rPr lang="it-IT" altLang="en-US" sz="1600" b="1" dirty="0">
                <a:solidFill>
                  <a:srgbClr val="FFFF00"/>
                </a:solidFill>
                <a:latin typeface="Bahnschrift SemiLight" panose="020B0502040204020203" pitchFamily="34" charset="0"/>
              </a:rPr>
              <a:t> </a:t>
            </a:r>
            <a:r>
              <a:rPr lang="it-IT" altLang="en-US" sz="1600" b="1" dirty="0" err="1">
                <a:solidFill>
                  <a:srgbClr val="FFFF00"/>
                </a:solidFill>
                <a:latin typeface="Bahnschrift SemiLight" panose="020B0502040204020203" pitchFamily="34" charset="0"/>
              </a:rPr>
              <a:t>Programme</a:t>
            </a:r>
            <a:r>
              <a:rPr lang="it-IT" altLang="en-US" sz="1600" b="1" dirty="0">
                <a:solidFill>
                  <a:srgbClr val="FFFF00"/>
                </a:solidFill>
                <a:latin typeface="Bahnschrift SemiLight" panose="020B0502040204020203" pitchFamily="34" charset="0"/>
              </a:rPr>
              <a:t> (FCP)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02E1B7-5FBB-4F26-8886-7D492D256001}"/>
              </a:ext>
            </a:extLst>
          </p:cNvPr>
          <p:cNvCxnSpPr>
            <a:cxnSpLocks/>
          </p:cNvCxnSpPr>
          <p:nvPr/>
        </p:nvCxnSpPr>
        <p:spPr>
          <a:xfrm flipV="1">
            <a:off x="6527655" y="3384405"/>
            <a:ext cx="865186" cy="9848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827BC6-7A24-431D-8028-9BCE2FFA104B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6558828" y="4458925"/>
            <a:ext cx="808759" cy="17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D8675C-134B-47D6-B043-F2CE6CC49C8E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6558828" y="4534506"/>
            <a:ext cx="813521" cy="9263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_s112669">
            <a:extLst>
              <a:ext uri="{FF2B5EF4-FFF2-40B4-BE49-F238E27FC236}">
                <a16:creationId xmlns:a16="http://schemas.microsoft.com/office/drawing/2014/main" id="{F15B64AB-1B74-461F-8995-ED73A9813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49" y="5016799"/>
            <a:ext cx="2870200" cy="88814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Bahnschrift SemiLight" panose="020B0502040204020203" pitchFamily="34" charset="0"/>
              </a:rPr>
              <a:t>Florence School of Regulation</a:t>
            </a:r>
          </a:p>
          <a:p>
            <a:pPr algn="ctr">
              <a:buNone/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Bahnschrift SemiLight" panose="020B0502040204020203" pitchFamily="34" charset="0"/>
              </a:rPr>
              <a:t>- Communications &amp; Media</a:t>
            </a:r>
          </a:p>
          <a:p>
            <a:pPr algn="ctr">
              <a:buNone/>
              <a:defRPr/>
            </a:pPr>
            <a:r>
              <a:rPr lang="en-GB" altLang="en-US" sz="1600" b="1" dirty="0">
                <a:solidFill>
                  <a:srgbClr val="FFFF00"/>
                </a:solidFill>
                <a:latin typeface="Bahnschrift SemiLight" panose="020B0502040204020203" pitchFamily="34" charset="0"/>
              </a:rPr>
              <a:t>(FSR C&amp;M)</a:t>
            </a:r>
          </a:p>
        </p:txBody>
      </p:sp>
      <p:sp>
        <p:nvSpPr>
          <p:cNvPr id="29" name="_s112667">
            <a:extLst>
              <a:ext uri="{FF2B5EF4-FFF2-40B4-BE49-F238E27FC236}">
                <a16:creationId xmlns:a16="http://schemas.microsoft.com/office/drawing/2014/main" id="{FE7BBC3A-C731-2B40-B578-BEB374B6D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1" y="1485526"/>
            <a:ext cx="149225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School of Transnational Governance</a:t>
            </a:r>
            <a:endParaRPr lang="en-GB" altLang="en-US" sz="1600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038524" y="1195480"/>
            <a:ext cx="1881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TEAM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8979" y="3725561"/>
            <a:ext cx="2804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INSTITUATIONAL PARTNERS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15996" y="4487561"/>
            <a:ext cx="1808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Light" panose="020B050204020402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 DONORS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52949" y="1714510"/>
            <a:ext cx="3060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Residential team in Florence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Scientific Committee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84361" y="4950334"/>
            <a:ext cx="306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Law firms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Economic consultancies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15989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r="15666"/>
          <a:stretch>
            <a:fillRect/>
          </a:stretch>
        </p:blipFill>
        <p:spPr/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6524946-2BE7-C64F-AED3-F0E569B2E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5070"/>
            <a:ext cx="3543300" cy="138112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5FD6D993-7E48-CE44-B6E1-F576F7BD2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02" y="1416190"/>
            <a:ext cx="3505198" cy="2000110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2591EF3A-C4A3-8B44-ABCB-D3B5D087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2" y="4551486"/>
            <a:ext cx="1188027" cy="12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C06F6D37-7494-E54D-A4E3-6CA0EBFD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30" y="4563807"/>
            <a:ext cx="1635309" cy="3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7DAC0909-46EE-D54C-AB83-F5D42B75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8" y="5293976"/>
            <a:ext cx="1691131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2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038524" y="1195480"/>
            <a:ext cx="1881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Bahnschrift SemiLight" panose="020B050204020402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TRAINING</a:t>
            </a:r>
            <a:endParaRPr lang="id-ID" sz="1600" dirty="0">
              <a:solidFill>
                <a:schemeClr val="bg1"/>
              </a:solidFill>
              <a:latin typeface="Bahnschrift Semi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1379" y="4487561"/>
            <a:ext cx="2804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Bahnschrift SemiLight" panose="020B050204020402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POLICY</a:t>
            </a:r>
            <a:endParaRPr lang="id-ID" sz="1600" dirty="0">
              <a:solidFill>
                <a:schemeClr val="bg1"/>
              </a:solidFill>
              <a:latin typeface="Bahnschrift Semi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06942" y="4487561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Bahnschrift SemiLight" panose="020B050204020402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</a:t>
            </a:r>
            <a:endParaRPr lang="id-ID" sz="1600" dirty="0">
              <a:solidFill>
                <a:schemeClr val="bg1"/>
              </a:solidFill>
              <a:latin typeface="Bahnschrift SemiLight" panose="020B050204020402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3299" y="4950333"/>
            <a:ext cx="3060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Lato"/>
              </a:rPr>
              <a:t>Autumn Conference (8.10.2021)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52949" y="1714510"/>
            <a:ext cx="3060702" cy="152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Florence Competition Autumn School, 3-7 Oct. 2021.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Online trainings</a:t>
            </a:r>
            <a:endParaRPr lang="en-GB" sz="1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Ad-hoc trainings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84361" y="4950334"/>
            <a:ext cx="3060702" cy="15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Lato"/>
              </a:rPr>
              <a:t>Annual Scientific Seminar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Lato"/>
              </a:rPr>
              <a:t>Policy Briefs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  <a:latin typeface="Lato"/>
              </a:rPr>
              <a:t>ENTraNCE</a:t>
            </a:r>
            <a:r>
              <a:rPr lang="en-GB" sz="1600" dirty="0">
                <a:solidFill>
                  <a:schemeClr val="bg1"/>
                </a:solidFill>
                <a:latin typeface="Lato"/>
              </a:rPr>
              <a:t> books, edited by Parcu, Monti, Botta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239"/>
          <a:stretch/>
        </p:blipFill>
        <p:spPr>
          <a:xfrm>
            <a:off x="4293158" y="3416300"/>
            <a:ext cx="3564000" cy="3441700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 r="15411"/>
          <a:stretch>
            <a:fillRect/>
          </a:stretch>
        </p:blipFill>
        <p:spPr/>
      </p:pic>
      <p:sp>
        <p:nvSpPr>
          <p:cNvPr id="15" name="Rectangle 14"/>
          <p:cNvSpPr/>
          <p:nvPr/>
        </p:nvSpPr>
        <p:spPr>
          <a:xfrm>
            <a:off x="4761538" y="6550223"/>
            <a:ext cx="2612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solidFill>
                  <a:schemeClr val="bg2">
                    <a:lumMod val="75000"/>
                  </a:schemeClr>
                </a:solidFill>
                <a:latin typeface="Lato"/>
              </a:rPr>
              <a:t>Florence Competition Programme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56" y="5889496"/>
            <a:ext cx="1070275" cy="513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20" y="5893884"/>
            <a:ext cx="513732" cy="513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41" y="5889496"/>
            <a:ext cx="513732" cy="513732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AB009075-13DE-1B4F-8FD2-299D3737EC23}"/>
              </a:ext>
            </a:extLst>
          </p:cNvPr>
          <p:cNvSpPr>
            <a:spLocks noGrp="1" noChangeAspect="1" noChangeArrowheads="1"/>
          </p:cNvSpPr>
          <p:nvPr>
            <p:ph type="pic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sz="800" dirty="0"/>
          </a:p>
          <a:p>
            <a:pPr mar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600" dirty="0">
                <a:solidFill>
                  <a:schemeClr val="bg1"/>
                </a:solidFill>
                <a:latin typeface="Lato Light" panose="020F0502020204030203" pitchFamily="34" charset="0"/>
                <a:cs typeface="Lato Light" panose="020F0502020204030203" pitchFamily="34" charset="0"/>
              </a:rPr>
              <a:t>       </a:t>
            </a:r>
            <a:r>
              <a:rPr lang="it-IT" sz="1600" dirty="0" err="1">
                <a:latin typeface="Lato Light" panose="020F0502020204030203" pitchFamily="34" charset="0"/>
                <a:cs typeface="Lato Light" panose="020F0502020204030203" pitchFamily="34" charset="0"/>
              </a:rPr>
              <a:t>Former</a:t>
            </a:r>
            <a:r>
              <a:rPr lang="it-IT" sz="1600" dirty="0">
                <a:latin typeface="Lato Light" panose="020F0502020204030203" pitchFamily="34" charset="0"/>
                <a:cs typeface="Lato Light" panose="020F0502020204030203" pitchFamily="34" charset="0"/>
              </a:rPr>
              <a:t> trainings </a:t>
            </a:r>
            <a:r>
              <a:rPr lang="it-IT" sz="1600" dirty="0" err="1">
                <a:latin typeface="Lato Light" panose="020F0502020204030203" pitchFamily="34" charset="0"/>
                <a:cs typeface="Lato Light" panose="020F0502020204030203" pitchFamily="34" charset="0"/>
              </a:rPr>
              <a:t>participants</a:t>
            </a:r>
            <a:endParaRPr lang="it-IT" sz="1600" dirty="0">
              <a:latin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65D15F8-2701-2E47-AD2A-EB8D9007A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474" y="0"/>
            <a:ext cx="3434272" cy="2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7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8CB6F-7FF4-D642-83EC-765816AF96EF}"/>
              </a:ext>
            </a:extLst>
          </p:cNvPr>
          <p:cNvSpPr txBox="1"/>
          <p:nvPr/>
        </p:nvSpPr>
        <p:spPr>
          <a:xfrm>
            <a:off x="397562" y="739725"/>
            <a:ext cx="116706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en-US" sz="2400" baseline="300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th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 conference jointly organized with </a:t>
            </a:r>
            <a:r>
              <a:rPr lang="en-US" sz="24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Assonime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Hybrid conference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: Florence + Zoom.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Relevance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: contribution to the on-going policy debate on the revision of the EU Commission guidelines/block exemptions regulations: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Market definition.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Horizontal cooperation agreements.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Vertical agreements.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74CF8842-E58D-6F4D-9B07-7D47CDD0515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324975" y="58340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/>
            <a:fld id="{B3BE8E80-492C-EC48-8E38-74BFE4C5C127}" type="slidenum">
              <a:rPr lang="en-GB" altLang="en-IT" sz="1200">
                <a:solidFill>
                  <a:srgbClr val="898989"/>
                </a:solidFill>
              </a:rPr>
              <a:pPr algn="r"/>
              <a:t>6</a:t>
            </a:fld>
            <a:endParaRPr lang="en-GB" altLang="en-IT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F0BB4-1146-9847-8A1D-3E628FB7A441}"/>
              </a:ext>
            </a:extLst>
          </p:cNvPr>
          <p:cNvSpPr txBox="1"/>
          <p:nvPr/>
        </p:nvSpPr>
        <p:spPr>
          <a:xfrm>
            <a:off x="540327" y="116632"/>
            <a:ext cx="9213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Todays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’ conference </a:t>
            </a:r>
            <a:endParaRPr lang="en-US" sz="3200" b="1" dirty="0">
              <a:solidFill>
                <a:srgbClr val="2E75B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605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8CB6F-7FF4-D642-83EC-765816AF96EF}"/>
              </a:ext>
            </a:extLst>
          </p:cNvPr>
          <p:cNvSpPr txBox="1"/>
          <p:nvPr/>
        </p:nvSpPr>
        <p:spPr>
          <a:xfrm>
            <a:off x="-18940" y="658812"/>
            <a:ext cx="1167061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Key-note speech by </a:t>
            </a:r>
            <a:r>
              <a:rPr lang="it-IT" b="1" dirty="0">
                <a:latin typeface="+mn-lt"/>
              </a:rPr>
              <a:t>Olivier </a:t>
            </a:r>
            <a:r>
              <a:rPr lang="it-IT" b="1" dirty="0" err="1">
                <a:latin typeface="+mn-lt"/>
              </a:rPr>
              <a:t>Guersent</a:t>
            </a:r>
            <a:r>
              <a:rPr lang="it-IT" b="1" dirty="0">
                <a:latin typeface="+mn-lt"/>
              </a:rPr>
              <a:t>,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latin typeface="+mn-lt"/>
              </a:rPr>
              <a:t>Director</a:t>
            </a:r>
            <a:r>
              <a:rPr lang="it-IT" b="1" dirty="0">
                <a:latin typeface="+mn-lt"/>
              </a:rPr>
              <a:t> General, DG </a:t>
            </a:r>
            <a:r>
              <a:rPr lang="it-IT" b="1" dirty="0" err="1">
                <a:latin typeface="+mn-lt"/>
              </a:rPr>
              <a:t>Competition</a:t>
            </a:r>
            <a:endParaRPr lang="it-IT" b="1" dirty="0">
              <a:latin typeface="+mn-lt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+mn-lt"/>
              </a:rPr>
              <a:t>              9.15 – 10.15 CEST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74CF8842-E58D-6F4D-9B07-7D47CDD0515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324975" y="58340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/>
            <a:fld id="{B3BE8E80-492C-EC48-8E38-74BFE4C5C127}" type="slidenum">
              <a:rPr lang="en-GB" altLang="en-IT" sz="1200">
                <a:solidFill>
                  <a:srgbClr val="898989"/>
                </a:solidFill>
              </a:rPr>
              <a:pPr algn="r"/>
              <a:t>7</a:t>
            </a:fld>
            <a:endParaRPr lang="en-GB" altLang="en-IT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F0BB4-1146-9847-8A1D-3E628FB7A441}"/>
              </a:ext>
            </a:extLst>
          </p:cNvPr>
          <p:cNvSpPr txBox="1"/>
          <p:nvPr/>
        </p:nvSpPr>
        <p:spPr>
          <a:xfrm>
            <a:off x="540327" y="116632"/>
            <a:ext cx="9213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2E75B6"/>
                </a:solidFill>
                <a:latin typeface="+mj-lt"/>
              </a:rPr>
              <a:t> Todays’ conference - structure</a:t>
            </a:r>
          </a:p>
        </p:txBody>
      </p:sp>
      <p:pic>
        <p:nvPicPr>
          <p:cNvPr id="4" name="Immagine 3" descr="Immagine che contiene persona, uomo, interni, parete&#10;&#10;Descrizione generata automaticamente">
            <a:extLst>
              <a:ext uri="{FF2B5EF4-FFF2-40B4-BE49-F238E27FC236}">
                <a16:creationId xmlns:a16="http://schemas.microsoft.com/office/drawing/2014/main" id="{920A88B5-E8AE-084C-9F10-C5E58D4B3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7" y="845519"/>
            <a:ext cx="3491345" cy="4468091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46C3850-BD6F-4043-8692-1EA6945F834D}"/>
              </a:ext>
            </a:extLst>
          </p:cNvPr>
          <p:cNvSpPr/>
          <p:nvPr/>
        </p:nvSpPr>
        <p:spPr>
          <a:xfrm>
            <a:off x="5186149" y="845519"/>
            <a:ext cx="6935337" cy="5353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it-AT" sz="22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it-AT" sz="2100" b="1" dirty="0">
                <a:solidFill>
                  <a:schemeClr val="bg1"/>
                </a:solidFill>
              </a:rPr>
              <a:t>Panel 1 (10.15 – 12.30): </a:t>
            </a:r>
            <a:r>
              <a:rPr lang="it-AT" sz="2100" b="1" i="1" dirty="0">
                <a:solidFill>
                  <a:schemeClr val="bg1"/>
                </a:solidFill>
              </a:rPr>
              <a:t>Revision of the Market Definition Notice.</a:t>
            </a:r>
          </a:p>
          <a:p>
            <a:pPr marL="342900" indent="-342900">
              <a:buFontTx/>
              <a:buChar char="-"/>
            </a:pPr>
            <a:endParaRPr lang="it-AT" sz="21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it-AT" sz="2100" b="1" dirty="0">
                <a:solidFill>
                  <a:schemeClr val="bg1"/>
                </a:solidFill>
              </a:rPr>
              <a:t>Panel 2 (14.00 – 15.30): </a:t>
            </a:r>
            <a:r>
              <a:rPr lang="it-AT" sz="2100" b="1" i="1" dirty="0">
                <a:solidFill>
                  <a:schemeClr val="bg1"/>
                </a:solidFill>
              </a:rPr>
              <a:t>Revision of the Rules on Horizontal Cooperation Agreements.</a:t>
            </a:r>
          </a:p>
          <a:p>
            <a:pPr marL="342900" indent="-342900">
              <a:buFontTx/>
              <a:buChar char="-"/>
            </a:pPr>
            <a:endParaRPr lang="it-AT" sz="2100" b="1" i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it-AT" sz="2100" b="1" dirty="0">
                <a:solidFill>
                  <a:schemeClr val="bg1"/>
                </a:solidFill>
              </a:rPr>
              <a:t>Panel 3 (16.00 – 17.30): </a:t>
            </a:r>
            <a:r>
              <a:rPr lang="it-AT" sz="2100" b="1" i="1" dirty="0">
                <a:solidFill>
                  <a:schemeClr val="bg1"/>
                </a:solidFill>
              </a:rPr>
              <a:t>Revision of the Rules on Vertical Agreements.</a:t>
            </a:r>
            <a:endParaRPr lang="it-AT" sz="21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it-AT" sz="2100" b="1" i="1" dirty="0">
              <a:solidFill>
                <a:schemeClr val="bg1"/>
              </a:solidFill>
            </a:endParaRPr>
          </a:p>
          <a:p>
            <a:endParaRPr lang="it-AT" sz="21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it-AT" sz="2100" b="1" dirty="0">
              <a:solidFill>
                <a:schemeClr val="bg1"/>
              </a:solidFill>
            </a:endParaRPr>
          </a:p>
          <a:p>
            <a:r>
              <a:rPr lang="it-AT" sz="2100" b="1" dirty="0">
                <a:solidFill>
                  <a:schemeClr val="bg1"/>
                </a:solidFill>
              </a:rPr>
              <a:t>CEST – Central European Summer Time </a:t>
            </a:r>
          </a:p>
          <a:p>
            <a:pPr marL="342900" indent="-342900">
              <a:buFontTx/>
              <a:buChar char="-"/>
            </a:pPr>
            <a:endParaRPr lang="it-AT" sz="2200" b="1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it-AT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8CB6F-7FF4-D642-83EC-765816AF96EF}"/>
              </a:ext>
            </a:extLst>
          </p:cNvPr>
          <p:cNvSpPr txBox="1"/>
          <p:nvPr/>
        </p:nvSpPr>
        <p:spPr>
          <a:xfrm>
            <a:off x="397562" y="739725"/>
            <a:ext cx="11670613" cy="4424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prstClr val="black"/>
                </a:solidFill>
                <a:latin typeface="Calibri" panose="020F0502020204030204"/>
              </a:rPr>
              <a:t>Broadcasting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Key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-note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speech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by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Director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-General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Guersent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is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broadcasted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via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YouTube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+ Zoom. </a:t>
            </a:r>
          </a:p>
          <a:p>
            <a:pPr marL="457200" lvl="0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Panels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will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be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broadcasted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only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via Zoom.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Registered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participants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can: </a:t>
            </a:r>
          </a:p>
          <a:p>
            <a:pPr lv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	a)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Ask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questions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to the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panelists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via the chat box ➣ NO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microphone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and camera.</a:t>
            </a:r>
          </a:p>
          <a:p>
            <a:pPr lv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	b)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Reply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to the poll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questions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it-IT" sz="2000" dirty="0">
              <a:solidFill>
                <a:prstClr val="black"/>
              </a:solidFill>
              <a:latin typeface="Calibri" panose="020F0502020204030204"/>
            </a:endParaRPr>
          </a:p>
          <a:p>
            <a:pPr lvl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prstClr val="black"/>
                </a:solidFill>
                <a:latin typeface="Calibri" panose="020F0502020204030204"/>
              </a:rPr>
              <a:t>After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 the conference: 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video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recordings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will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be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available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on the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event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webpage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74CF8842-E58D-6F4D-9B07-7D47CDD0515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324975" y="58340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r"/>
            <a:fld id="{B3BE8E80-492C-EC48-8E38-74BFE4C5C127}" type="slidenum">
              <a:rPr lang="en-GB" altLang="en-IT" sz="1200">
                <a:solidFill>
                  <a:srgbClr val="898989"/>
                </a:solidFill>
              </a:rPr>
              <a:pPr algn="r"/>
              <a:t>8</a:t>
            </a:fld>
            <a:endParaRPr lang="en-GB" altLang="en-IT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F0BB4-1146-9847-8A1D-3E628FB7A441}"/>
              </a:ext>
            </a:extLst>
          </p:cNvPr>
          <p:cNvSpPr txBox="1"/>
          <p:nvPr/>
        </p:nvSpPr>
        <p:spPr>
          <a:xfrm>
            <a:off x="540327" y="116632"/>
            <a:ext cx="9213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2E75B6"/>
                </a:solidFill>
                <a:latin typeface="+mj-lt"/>
              </a:rPr>
              <a:t>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19386C-63C6-7540-BAFC-18F4BA9FDAFC}"/>
              </a:ext>
            </a:extLst>
          </p:cNvPr>
          <p:cNvSpPr/>
          <p:nvPr/>
        </p:nvSpPr>
        <p:spPr>
          <a:xfrm>
            <a:off x="899965" y="203056"/>
            <a:ext cx="10060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Today’s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conference - </a:t>
            </a:r>
            <a:r>
              <a:rPr lang="it-IT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id-ID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6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2">
            <a:extLst>
              <a:ext uri="{FF2B5EF4-FFF2-40B4-BE49-F238E27FC236}">
                <a16:creationId xmlns:a16="http://schemas.microsoft.com/office/drawing/2014/main" id="{BFF981A9-22A7-8A42-8BEC-81EDAA8E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E27C376-F41A-174D-99A8-AEBC18D5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15" y="2243707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it-IT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it-IT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  <a:r>
              <a:rPr lang="it-IT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BFF993-BBB5-6746-8462-0C9C4E4D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360" y="6275355"/>
            <a:ext cx="365760" cy="365125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7A4774C-9ECD-EF45-B619-AB3F2D0EBC84}" type="slidenum"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82E96-9A2D-9B4B-9F00-1B029AE9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endParaRPr lang="it-IT" sz="1800" dirty="0"/>
          </a:p>
          <a:p>
            <a:r>
              <a:rPr lang="it-IT" sz="1800" dirty="0"/>
              <a:t>   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@</a:t>
            </a:r>
            <a:r>
              <a:rPr lang="it-IT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PLParcu</a:t>
            </a:r>
            <a:r>
              <a:rPr lang="it-IT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it-IT" sz="1800" dirty="0"/>
          </a:p>
          <a:p>
            <a:pPr marL="0" indent="0">
              <a:buNone/>
            </a:pPr>
            <a:endParaRPr lang="it-IT" sz="1800" dirty="0"/>
          </a:p>
          <a:p>
            <a:r>
              <a:rPr lang="it-IT" sz="2400" dirty="0">
                <a:hlinkClick r:id="rId3"/>
              </a:rPr>
              <a:t>   linkedin.com/in/pier-luigi-parcu</a:t>
            </a:r>
            <a:r>
              <a:rPr lang="it-IT" sz="2400" dirty="0"/>
              <a:t> </a:t>
            </a:r>
          </a:p>
          <a:p>
            <a:endParaRPr lang="it-IT" sz="1800" dirty="0"/>
          </a:p>
          <a:p>
            <a:pPr marL="0" indent="0">
              <a:buNone/>
            </a:pPr>
            <a:endParaRPr lang="it-IT" sz="1800" dirty="0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943CB2A9-FCE4-4840-A037-ED1C3525B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580" y="351893"/>
            <a:ext cx="1470187" cy="687550"/>
          </a:xfrm>
          <a:prstGeom prst="rect">
            <a:avLst/>
          </a:prstGeom>
        </p:spPr>
      </p:pic>
      <p:pic>
        <p:nvPicPr>
          <p:cNvPr id="9" name="Picture 4" descr="Who Made That Twitter Bird? - The New York Times">
            <a:extLst>
              <a:ext uri="{FF2B5EF4-FFF2-40B4-BE49-F238E27FC236}">
                <a16:creationId xmlns:a16="http://schemas.microsoft.com/office/drawing/2014/main" id="{716F5665-8998-E842-AE7D-379BE50D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1333"/>
            <a:ext cx="877073" cy="6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inkedin - Kostenlose sozialen medien Icons">
            <a:extLst>
              <a:ext uri="{FF2B5EF4-FFF2-40B4-BE49-F238E27FC236}">
                <a16:creationId xmlns:a16="http://schemas.microsoft.com/office/drawing/2014/main" id="{0FF4C7EA-738F-B241-9C43-05465F86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717617"/>
            <a:ext cx="877074" cy="6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47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Zcolor Professional">
      <a:dk1>
        <a:srgbClr val="000000"/>
      </a:dk1>
      <a:lt1>
        <a:srgbClr val="FFFFFF"/>
      </a:lt1>
      <a:dk2>
        <a:srgbClr val="020202"/>
      </a:dk2>
      <a:lt2>
        <a:srgbClr val="FFFFFF"/>
      </a:lt2>
      <a:accent1>
        <a:srgbClr val="1EB9D7"/>
      </a:accent1>
      <a:accent2>
        <a:srgbClr val="1EB9D7"/>
      </a:accent2>
      <a:accent3>
        <a:srgbClr val="1EB9D7"/>
      </a:accent3>
      <a:accent4>
        <a:srgbClr val="1EB9D7"/>
      </a:accent4>
      <a:accent5>
        <a:srgbClr val="1EB9D7"/>
      </a:accent5>
      <a:accent6>
        <a:srgbClr val="1EB9D7"/>
      </a:accent6>
      <a:hlink>
        <a:srgbClr val="0563C1"/>
      </a:hlink>
      <a:folHlink>
        <a:srgbClr val="954F72"/>
      </a:folHlink>
    </a:clrScheme>
    <a:fontScheme name="Custom 2">
      <a:majorFont>
        <a:latin typeface="La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2508</TotalTime>
  <Words>505</Words>
  <Application>Microsoft Macintosh PowerPoint</Application>
  <PresentationFormat>Widescreen</PresentationFormat>
  <Paragraphs>133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Bahnschrift SemiLight</vt:lpstr>
      <vt:lpstr>Calibri</vt:lpstr>
      <vt:lpstr>Calibri Light</vt:lpstr>
      <vt:lpstr>Lato</vt:lpstr>
      <vt:lpstr>Lato Light</vt:lpstr>
      <vt:lpstr>Open Sans</vt:lpstr>
      <vt:lpstr>Office Theme</vt:lpstr>
      <vt:lpstr>1_Office Theme</vt:lpstr>
      <vt:lpstr>Presentazione standard di PowerPoint</vt:lpstr>
      <vt:lpstr>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the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Botta, Marco</cp:lastModifiedBy>
  <cp:revision>102</cp:revision>
  <dcterms:created xsi:type="dcterms:W3CDTF">2018-07-19T02:30:06Z</dcterms:created>
  <dcterms:modified xsi:type="dcterms:W3CDTF">2021-09-20T11:08:41Z</dcterms:modified>
</cp:coreProperties>
</file>